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607" r:id="rId2"/>
    <p:sldId id="676" r:id="rId3"/>
    <p:sldId id="677" r:id="rId4"/>
    <p:sldId id="409" r:id="rId5"/>
    <p:sldId id="411" r:id="rId6"/>
    <p:sldId id="508" r:id="rId7"/>
    <p:sldId id="586" r:id="rId8"/>
    <p:sldId id="587" r:id="rId9"/>
    <p:sldId id="534" r:id="rId10"/>
    <p:sldId id="602" r:id="rId11"/>
    <p:sldId id="588" r:id="rId12"/>
    <p:sldId id="684" r:id="rId13"/>
    <p:sldId id="505" r:id="rId14"/>
    <p:sldId id="519" r:id="rId15"/>
    <p:sldId id="605" r:id="rId16"/>
    <p:sldId id="685" r:id="rId17"/>
    <p:sldId id="523" r:id="rId18"/>
    <p:sldId id="500" r:id="rId19"/>
    <p:sldId id="498" r:id="rId20"/>
    <p:sldId id="502" r:id="rId21"/>
    <p:sldId id="513" r:id="rId22"/>
    <p:sldId id="518" r:id="rId23"/>
    <p:sldId id="501" r:id="rId24"/>
    <p:sldId id="503" r:id="rId25"/>
    <p:sldId id="536" r:id="rId26"/>
    <p:sldId id="590" r:id="rId27"/>
    <p:sldId id="603" r:id="rId28"/>
    <p:sldId id="595" r:id="rId29"/>
    <p:sldId id="594" r:id="rId30"/>
    <p:sldId id="597" r:id="rId31"/>
    <p:sldId id="415" r:id="rId32"/>
    <p:sldId id="516" r:id="rId33"/>
    <p:sldId id="537" r:id="rId34"/>
    <p:sldId id="509" r:id="rId35"/>
    <p:sldId id="611" r:id="rId36"/>
    <p:sldId id="510" r:id="rId37"/>
    <p:sldId id="601" r:id="rId38"/>
    <p:sldId id="416" r:id="rId39"/>
    <p:sldId id="525" r:id="rId40"/>
    <p:sldId id="511" r:id="rId41"/>
    <p:sldId id="517" r:id="rId42"/>
    <p:sldId id="512" r:id="rId43"/>
  </p:sldIdLst>
  <p:sldSz cx="12192000" cy="6858000"/>
  <p:notesSz cx="9940925" cy="68087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-108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3AA0CE-83EF-4A20-961B-517D22D04022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D8C73A0C-7BC7-4A0B-8D99-E75BBC22F81F}">
      <dgm:prSet phldrT="[Текст]" custT="1"/>
      <dgm:spPr/>
      <dgm:t>
        <a:bodyPr/>
        <a:lstStyle/>
        <a:p>
          <a:r>
            <a:rPr lang="ru-RU" sz="1600" dirty="0"/>
            <a:t>Физические лица обращаются в а\к подразделение</a:t>
          </a:r>
        </a:p>
      </dgm:t>
    </dgm:pt>
    <dgm:pt modelId="{8F3BE13D-9F01-4A3C-9193-02423E0DC548}" type="parTrans" cxnId="{0997CE54-34CA-4F87-8C6A-BC42F7DEA0E7}">
      <dgm:prSet/>
      <dgm:spPr/>
      <dgm:t>
        <a:bodyPr/>
        <a:lstStyle/>
        <a:p>
          <a:endParaRPr lang="ru-RU" sz="1600"/>
        </a:p>
      </dgm:t>
    </dgm:pt>
    <dgm:pt modelId="{9BEC38F5-3E54-443D-B0BA-5E8E3A499CC0}" type="sibTrans" cxnId="{0997CE54-34CA-4F87-8C6A-BC42F7DEA0E7}">
      <dgm:prSet/>
      <dgm:spPr/>
      <dgm:t>
        <a:bodyPr/>
        <a:lstStyle/>
        <a:p>
          <a:endParaRPr lang="ru-RU" sz="1600"/>
        </a:p>
      </dgm:t>
    </dgm:pt>
    <dgm:pt modelId="{249FD9B3-458C-49FB-BFE4-6C29A9168C1C}">
      <dgm:prSet phldrT="[Текст]" custT="1"/>
      <dgm:spPr/>
      <dgm:t>
        <a:bodyPr/>
        <a:lstStyle/>
        <a:p>
          <a:r>
            <a:rPr lang="ru-RU" sz="1600" dirty="0"/>
            <a:t>А\к подразделение ТО и подведомственной организации  – в а\к подразделения ЦА</a:t>
          </a:r>
        </a:p>
      </dgm:t>
    </dgm:pt>
    <dgm:pt modelId="{CF136048-D093-4F09-A0CD-18EF61AB1AF0}" type="parTrans" cxnId="{72555577-0E94-40F3-A8B2-BEE25B626C09}">
      <dgm:prSet/>
      <dgm:spPr/>
      <dgm:t>
        <a:bodyPr/>
        <a:lstStyle/>
        <a:p>
          <a:endParaRPr lang="ru-RU" sz="1600"/>
        </a:p>
      </dgm:t>
    </dgm:pt>
    <dgm:pt modelId="{DB743D9A-5386-4B5A-A625-DEF4116C915E}" type="sibTrans" cxnId="{72555577-0E94-40F3-A8B2-BEE25B626C09}">
      <dgm:prSet/>
      <dgm:spPr/>
      <dgm:t>
        <a:bodyPr/>
        <a:lstStyle/>
        <a:p>
          <a:endParaRPr lang="ru-RU" sz="1600"/>
        </a:p>
      </dgm:t>
    </dgm:pt>
    <dgm:pt modelId="{728724ED-729E-418E-83CA-2C9E39C8E486}">
      <dgm:prSet phldrT="[Текст]" custT="1"/>
      <dgm:spPr/>
      <dgm:t>
        <a:bodyPr/>
        <a:lstStyle/>
        <a:p>
          <a:r>
            <a:rPr lang="ru-RU" sz="1600" dirty="0"/>
            <a:t>А\к подразделения ЦА –    в Минтруд России</a:t>
          </a:r>
        </a:p>
      </dgm:t>
    </dgm:pt>
    <dgm:pt modelId="{0D21522C-4F9F-42AC-8B98-4F1A1E503648}" type="parTrans" cxnId="{5F29D889-921C-4333-8F8F-BF9FCBDA6DCA}">
      <dgm:prSet/>
      <dgm:spPr/>
      <dgm:t>
        <a:bodyPr/>
        <a:lstStyle/>
        <a:p>
          <a:endParaRPr lang="ru-RU" sz="1600"/>
        </a:p>
      </dgm:t>
    </dgm:pt>
    <dgm:pt modelId="{A3537F63-A828-4250-B661-A16E3C6B976E}" type="sibTrans" cxnId="{5F29D889-921C-4333-8F8F-BF9FCBDA6DCA}">
      <dgm:prSet/>
      <dgm:spPr/>
      <dgm:t>
        <a:bodyPr/>
        <a:lstStyle/>
        <a:p>
          <a:endParaRPr lang="ru-RU" sz="1600"/>
        </a:p>
      </dgm:t>
    </dgm:pt>
    <dgm:pt modelId="{3E0CEE11-56CD-4E35-8754-06B2CF996811}" type="pres">
      <dgm:prSet presAssocID="{F93AA0CE-83EF-4A20-961B-517D22D04022}" presName="Name0" presStyleCnt="0">
        <dgm:presLayoutVars>
          <dgm:dir/>
          <dgm:animLvl val="lvl"/>
          <dgm:resizeHandles val="exact"/>
        </dgm:presLayoutVars>
      </dgm:prSet>
      <dgm:spPr/>
    </dgm:pt>
    <dgm:pt modelId="{BA27E0A6-0B65-4F76-8901-51DA90B198FB}" type="pres">
      <dgm:prSet presAssocID="{D8C73A0C-7BC7-4A0B-8D99-E75BBC22F81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D9722A-82FE-4495-ACCD-3CED8799A64B}" type="pres">
      <dgm:prSet presAssocID="{9BEC38F5-3E54-443D-B0BA-5E8E3A499CC0}" presName="parTxOnlySpace" presStyleCnt="0"/>
      <dgm:spPr/>
    </dgm:pt>
    <dgm:pt modelId="{4E5F5378-C163-4EE3-9BD2-AB3470CB680C}" type="pres">
      <dgm:prSet presAssocID="{249FD9B3-458C-49FB-BFE4-6C29A9168C1C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609BF4-901B-44B3-9989-5B87AB993E3C}" type="pres">
      <dgm:prSet presAssocID="{DB743D9A-5386-4B5A-A625-DEF4116C915E}" presName="parTxOnlySpace" presStyleCnt="0"/>
      <dgm:spPr/>
    </dgm:pt>
    <dgm:pt modelId="{9C1696CB-0D27-4CF9-9002-11062BB148C4}" type="pres">
      <dgm:prSet presAssocID="{728724ED-729E-418E-83CA-2C9E39C8E48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73FC7D7-3A3D-4340-AAF9-1B6FBA3C6ABD}" type="presOf" srcId="{728724ED-729E-418E-83CA-2C9E39C8E486}" destId="{9C1696CB-0D27-4CF9-9002-11062BB148C4}" srcOrd="0" destOrd="0" presId="urn:microsoft.com/office/officeart/2005/8/layout/chevron1"/>
    <dgm:cxn modelId="{72555577-0E94-40F3-A8B2-BEE25B626C09}" srcId="{F93AA0CE-83EF-4A20-961B-517D22D04022}" destId="{249FD9B3-458C-49FB-BFE4-6C29A9168C1C}" srcOrd="1" destOrd="0" parTransId="{CF136048-D093-4F09-A0CD-18EF61AB1AF0}" sibTransId="{DB743D9A-5386-4B5A-A625-DEF4116C915E}"/>
    <dgm:cxn modelId="{5F29D889-921C-4333-8F8F-BF9FCBDA6DCA}" srcId="{F93AA0CE-83EF-4A20-961B-517D22D04022}" destId="{728724ED-729E-418E-83CA-2C9E39C8E486}" srcOrd="2" destOrd="0" parTransId="{0D21522C-4F9F-42AC-8B98-4F1A1E503648}" sibTransId="{A3537F63-A828-4250-B661-A16E3C6B976E}"/>
    <dgm:cxn modelId="{802917FE-697D-448E-9B65-214E5A4B4B9A}" type="presOf" srcId="{F93AA0CE-83EF-4A20-961B-517D22D04022}" destId="{3E0CEE11-56CD-4E35-8754-06B2CF996811}" srcOrd="0" destOrd="0" presId="urn:microsoft.com/office/officeart/2005/8/layout/chevron1"/>
    <dgm:cxn modelId="{05CE1F4F-99D8-41DA-A093-31AB83C7D206}" type="presOf" srcId="{249FD9B3-458C-49FB-BFE4-6C29A9168C1C}" destId="{4E5F5378-C163-4EE3-9BD2-AB3470CB680C}" srcOrd="0" destOrd="0" presId="urn:microsoft.com/office/officeart/2005/8/layout/chevron1"/>
    <dgm:cxn modelId="{0997CE54-34CA-4F87-8C6A-BC42F7DEA0E7}" srcId="{F93AA0CE-83EF-4A20-961B-517D22D04022}" destId="{D8C73A0C-7BC7-4A0B-8D99-E75BBC22F81F}" srcOrd="0" destOrd="0" parTransId="{8F3BE13D-9F01-4A3C-9193-02423E0DC548}" sibTransId="{9BEC38F5-3E54-443D-B0BA-5E8E3A499CC0}"/>
    <dgm:cxn modelId="{4B635391-13C0-4A63-9FA1-03C175C23A68}" type="presOf" srcId="{D8C73A0C-7BC7-4A0B-8D99-E75BBC22F81F}" destId="{BA27E0A6-0B65-4F76-8901-51DA90B198FB}" srcOrd="0" destOrd="0" presId="urn:microsoft.com/office/officeart/2005/8/layout/chevron1"/>
    <dgm:cxn modelId="{18648123-365C-4CC0-917A-07E9294E4EA6}" type="presParOf" srcId="{3E0CEE11-56CD-4E35-8754-06B2CF996811}" destId="{BA27E0A6-0B65-4F76-8901-51DA90B198FB}" srcOrd="0" destOrd="0" presId="urn:microsoft.com/office/officeart/2005/8/layout/chevron1"/>
    <dgm:cxn modelId="{6E389150-AED1-4EA9-91DE-DAA8727F45CA}" type="presParOf" srcId="{3E0CEE11-56CD-4E35-8754-06B2CF996811}" destId="{58D9722A-82FE-4495-ACCD-3CED8799A64B}" srcOrd="1" destOrd="0" presId="urn:microsoft.com/office/officeart/2005/8/layout/chevron1"/>
    <dgm:cxn modelId="{F368B617-9D15-4935-90CD-F016967B0F17}" type="presParOf" srcId="{3E0CEE11-56CD-4E35-8754-06B2CF996811}" destId="{4E5F5378-C163-4EE3-9BD2-AB3470CB680C}" srcOrd="2" destOrd="0" presId="urn:microsoft.com/office/officeart/2005/8/layout/chevron1"/>
    <dgm:cxn modelId="{D94E8FB1-D8EA-48BC-9BE7-AEF5DD974B69}" type="presParOf" srcId="{3E0CEE11-56CD-4E35-8754-06B2CF996811}" destId="{2B609BF4-901B-44B3-9989-5B87AB993E3C}" srcOrd="3" destOrd="0" presId="urn:microsoft.com/office/officeart/2005/8/layout/chevron1"/>
    <dgm:cxn modelId="{66CF671C-26E1-4AF5-B87E-A4EE51BE5D4E}" type="presParOf" srcId="{3E0CEE11-56CD-4E35-8754-06B2CF996811}" destId="{9C1696CB-0D27-4CF9-9002-11062BB148C4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3AA0CE-83EF-4A20-961B-517D22D04022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D8C73A0C-7BC7-4A0B-8D99-E75BBC22F81F}">
      <dgm:prSet phldrT="[Текст]"/>
      <dgm:spPr/>
      <dgm:t>
        <a:bodyPr/>
        <a:lstStyle/>
        <a:p>
          <a:r>
            <a:rPr lang="ru-RU" dirty="0"/>
            <a:t>Физические лица обращаются в а\к подразделение органа</a:t>
          </a:r>
        </a:p>
      </dgm:t>
    </dgm:pt>
    <dgm:pt modelId="{8F3BE13D-9F01-4A3C-9193-02423E0DC548}" type="parTrans" cxnId="{0997CE54-34CA-4F87-8C6A-BC42F7DEA0E7}">
      <dgm:prSet/>
      <dgm:spPr/>
      <dgm:t>
        <a:bodyPr/>
        <a:lstStyle/>
        <a:p>
          <a:endParaRPr lang="ru-RU"/>
        </a:p>
      </dgm:t>
    </dgm:pt>
    <dgm:pt modelId="{9BEC38F5-3E54-443D-B0BA-5E8E3A499CC0}" type="sibTrans" cxnId="{0997CE54-34CA-4F87-8C6A-BC42F7DEA0E7}">
      <dgm:prSet/>
      <dgm:spPr/>
      <dgm:t>
        <a:bodyPr/>
        <a:lstStyle/>
        <a:p>
          <a:endParaRPr lang="ru-RU"/>
        </a:p>
      </dgm:t>
    </dgm:pt>
    <dgm:pt modelId="{249FD9B3-458C-49FB-BFE4-6C29A9168C1C}">
      <dgm:prSet phldrT="[Текст]"/>
      <dgm:spPr/>
      <dgm:t>
        <a:bodyPr/>
        <a:lstStyle/>
        <a:p>
          <a:r>
            <a:rPr lang="ru-RU" dirty="0"/>
            <a:t>А\к подразделение регионального (муниципального) органа – в а\к орган субъекта Российской Федерации</a:t>
          </a:r>
        </a:p>
      </dgm:t>
    </dgm:pt>
    <dgm:pt modelId="{CF136048-D093-4F09-A0CD-18EF61AB1AF0}" type="parTrans" cxnId="{72555577-0E94-40F3-A8B2-BEE25B626C09}">
      <dgm:prSet/>
      <dgm:spPr/>
      <dgm:t>
        <a:bodyPr/>
        <a:lstStyle/>
        <a:p>
          <a:endParaRPr lang="ru-RU"/>
        </a:p>
      </dgm:t>
    </dgm:pt>
    <dgm:pt modelId="{DB743D9A-5386-4B5A-A625-DEF4116C915E}" type="sibTrans" cxnId="{72555577-0E94-40F3-A8B2-BEE25B626C09}">
      <dgm:prSet/>
      <dgm:spPr/>
      <dgm:t>
        <a:bodyPr/>
        <a:lstStyle/>
        <a:p>
          <a:endParaRPr lang="ru-RU"/>
        </a:p>
      </dgm:t>
    </dgm:pt>
    <dgm:pt modelId="{728724ED-729E-418E-83CA-2C9E39C8E486}">
      <dgm:prSet phldrT="[Текст]"/>
      <dgm:spPr/>
      <dgm:t>
        <a:bodyPr/>
        <a:lstStyle/>
        <a:p>
          <a:r>
            <a:rPr lang="ru-RU" dirty="0"/>
            <a:t>А\к орган субъекта Российской Федерации – </a:t>
          </a:r>
          <a:br>
            <a:rPr lang="ru-RU" dirty="0"/>
          </a:br>
          <a:r>
            <a:rPr lang="ru-RU" dirty="0"/>
            <a:t>в Минтруд России</a:t>
          </a:r>
        </a:p>
      </dgm:t>
    </dgm:pt>
    <dgm:pt modelId="{0D21522C-4F9F-42AC-8B98-4F1A1E503648}" type="parTrans" cxnId="{5F29D889-921C-4333-8F8F-BF9FCBDA6DCA}">
      <dgm:prSet/>
      <dgm:spPr/>
      <dgm:t>
        <a:bodyPr/>
        <a:lstStyle/>
        <a:p>
          <a:endParaRPr lang="ru-RU"/>
        </a:p>
      </dgm:t>
    </dgm:pt>
    <dgm:pt modelId="{A3537F63-A828-4250-B661-A16E3C6B976E}" type="sibTrans" cxnId="{5F29D889-921C-4333-8F8F-BF9FCBDA6DCA}">
      <dgm:prSet/>
      <dgm:spPr/>
      <dgm:t>
        <a:bodyPr/>
        <a:lstStyle/>
        <a:p>
          <a:endParaRPr lang="ru-RU"/>
        </a:p>
      </dgm:t>
    </dgm:pt>
    <dgm:pt modelId="{3E0CEE11-56CD-4E35-8754-06B2CF996811}" type="pres">
      <dgm:prSet presAssocID="{F93AA0CE-83EF-4A20-961B-517D22D04022}" presName="Name0" presStyleCnt="0">
        <dgm:presLayoutVars>
          <dgm:dir/>
          <dgm:animLvl val="lvl"/>
          <dgm:resizeHandles val="exact"/>
        </dgm:presLayoutVars>
      </dgm:prSet>
      <dgm:spPr/>
    </dgm:pt>
    <dgm:pt modelId="{BA27E0A6-0B65-4F76-8901-51DA90B198FB}" type="pres">
      <dgm:prSet presAssocID="{D8C73A0C-7BC7-4A0B-8D99-E75BBC22F81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D9722A-82FE-4495-ACCD-3CED8799A64B}" type="pres">
      <dgm:prSet presAssocID="{9BEC38F5-3E54-443D-B0BA-5E8E3A499CC0}" presName="parTxOnlySpace" presStyleCnt="0"/>
      <dgm:spPr/>
    </dgm:pt>
    <dgm:pt modelId="{4E5F5378-C163-4EE3-9BD2-AB3470CB680C}" type="pres">
      <dgm:prSet presAssocID="{249FD9B3-458C-49FB-BFE4-6C29A9168C1C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609BF4-901B-44B3-9989-5B87AB993E3C}" type="pres">
      <dgm:prSet presAssocID="{DB743D9A-5386-4B5A-A625-DEF4116C915E}" presName="parTxOnlySpace" presStyleCnt="0"/>
      <dgm:spPr/>
    </dgm:pt>
    <dgm:pt modelId="{9C1696CB-0D27-4CF9-9002-11062BB148C4}" type="pres">
      <dgm:prSet presAssocID="{728724ED-729E-418E-83CA-2C9E39C8E48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93661A1-E582-4DC0-BD93-F9D460282177}" type="presOf" srcId="{F93AA0CE-83EF-4A20-961B-517D22D04022}" destId="{3E0CEE11-56CD-4E35-8754-06B2CF996811}" srcOrd="0" destOrd="0" presId="urn:microsoft.com/office/officeart/2005/8/layout/chevron1"/>
    <dgm:cxn modelId="{DA998CB3-1BA4-4528-ADE9-AA55049D3D65}" type="presOf" srcId="{728724ED-729E-418E-83CA-2C9E39C8E486}" destId="{9C1696CB-0D27-4CF9-9002-11062BB148C4}" srcOrd="0" destOrd="0" presId="urn:microsoft.com/office/officeart/2005/8/layout/chevron1"/>
    <dgm:cxn modelId="{72555577-0E94-40F3-A8B2-BEE25B626C09}" srcId="{F93AA0CE-83EF-4A20-961B-517D22D04022}" destId="{249FD9B3-458C-49FB-BFE4-6C29A9168C1C}" srcOrd="1" destOrd="0" parTransId="{CF136048-D093-4F09-A0CD-18EF61AB1AF0}" sibTransId="{DB743D9A-5386-4B5A-A625-DEF4116C915E}"/>
    <dgm:cxn modelId="{5F29D889-921C-4333-8F8F-BF9FCBDA6DCA}" srcId="{F93AA0CE-83EF-4A20-961B-517D22D04022}" destId="{728724ED-729E-418E-83CA-2C9E39C8E486}" srcOrd="2" destOrd="0" parTransId="{0D21522C-4F9F-42AC-8B98-4F1A1E503648}" sibTransId="{A3537F63-A828-4250-B661-A16E3C6B976E}"/>
    <dgm:cxn modelId="{667BE906-6537-47B3-996C-AF2F021AD7B6}" type="presOf" srcId="{249FD9B3-458C-49FB-BFE4-6C29A9168C1C}" destId="{4E5F5378-C163-4EE3-9BD2-AB3470CB680C}" srcOrd="0" destOrd="0" presId="urn:microsoft.com/office/officeart/2005/8/layout/chevron1"/>
    <dgm:cxn modelId="{C4636E71-85B5-4206-B59A-8CC61021D858}" type="presOf" srcId="{D8C73A0C-7BC7-4A0B-8D99-E75BBC22F81F}" destId="{BA27E0A6-0B65-4F76-8901-51DA90B198FB}" srcOrd="0" destOrd="0" presId="urn:microsoft.com/office/officeart/2005/8/layout/chevron1"/>
    <dgm:cxn modelId="{0997CE54-34CA-4F87-8C6A-BC42F7DEA0E7}" srcId="{F93AA0CE-83EF-4A20-961B-517D22D04022}" destId="{D8C73A0C-7BC7-4A0B-8D99-E75BBC22F81F}" srcOrd="0" destOrd="0" parTransId="{8F3BE13D-9F01-4A3C-9193-02423E0DC548}" sibTransId="{9BEC38F5-3E54-443D-B0BA-5E8E3A499CC0}"/>
    <dgm:cxn modelId="{33A1317E-E6A5-4C49-8DB2-60234C907D64}" type="presParOf" srcId="{3E0CEE11-56CD-4E35-8754-06B2CF996811}" destId="{BA27E0A6-0B65-4F76-8901-51DA90B198FB}" srcOrd="0" destOrd="0" presId="urn:microsoft.com/office/officeart/2005/8/layout/chevron1"/>
    <dgm:cxn modelId="{6783C97D-183C-4248-AEFD-CC79E8060C8A}" type="presParOf" srcId="{3E0CEE11-56CD-4E35-8754-06B2CF996811}" destId="{58D9722A-82FE-4495-ACCD-3CED8799A64B}" srcOrd="1" destOrd="0" presId="urn:microsoft.com/office/officeart/2005/8/layout/chevron1"/>
    <dgm:cxn modelId="{981ECD4D-3063-4F7C-8D3D-6A578AA07CCE}" type="presParOf" srcId="{3E0CEE11-56CD-4E35-8754-06B2CF996811}" destId="{4E5F5378-C163-4EE3-9BD2-AB3470CB680C}" srcOrd="2" destOrd="0" presId="urn:microsoft.com/office/officeart/2005/8/layout/chevron1"/>
    <dgm:cxn modelId="{A6F733C3-ECC5-4598-8B0F-7CCC0B1C41D6}" type="presParOf" srcId="{3E0CEE11-56CD-4E35-8754-06B2CF996811}" destId="{2B609BF4-901B-44B3-9989-5B87AB993E3C}" srcOrd="3" destOrd="0" presId="urn:microsoft.com/office/officeart/2005/8/layout/chevron1"/>
    <dgm:cxn modelId="{A136F83C-28A2-4974-BEC2-3966C6249FB9}" type="presParOf" srcId="{3E0CEE11-56CD-4E35-8754-06B2CF996811}" destId="{9C1696CB-0D27-4CF9-9002-11062BB148C4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27E0A6-0B65-4F76-8901-51DA90B198FB}">
      <dsp:nvSpPr>
        <dsp:cNvPr id="0" name=""/>
        <dsp:cNvSpPr/>
      </dsp:nvSpPr>
      <dsp:spPr>
        <a:xfrm>
          <a:off x="3185" y="0"/>
          <a:ext cx="3881315" cy="144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Физические лица обращаются в а\к подразделение</a:t>
          </a:r>
        </a:p>
      </dsp:txBody>
      <dsp:txXfrm>
        <a:off x="723185" y="0"/>
        <a:ext cx="2441315" cy="1440000"/>
      </dsp:txXfrm>
    </dsp:sp>
    <dsp:sp modelId="{4E5F5378-C163-4EE3-9BD2-AB3470CB680C}">
      <dsp:nvSpPr>
        <dsp:cNvPr id="0" name=""/>
        <dsp:cNvSpPr/>
      </dsp:nvSpPr>
      <dsp:spPr>
        <a:xfrm>
          <a:off x="3496369" y="0"/>
          <a:ext cx="3881315" cy="144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А\к подразделение ТО и подведомственной организации  – в а\к подразделения ЦА</a:t>
          </a:r>
        </a:p>
      </dsp:txBody>
      <dsp:txXfrm>
        <a:off x="4216369" y="0"/>
        <a:ext cx="2441315" cy="1440000"/>
      </dsp:txXfrm>
    </dsp:sp>
    <dsp:sp modelId="{9C1696CB-0D27-4CF9-9002-11062BB148C4}">
      <dsp:nvSpPr>
        <dsp:cNvPr id="0" name=""/>
        <dsp:cNvSpPr/>
      </dsp:nvSpPr>
      <dsp:spPr>
        <a:xfrm>
          <a:off x="6989553" y="0"/>
          <a:ext cx="3881315" cy="144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А\к подразделения ЦА –    в Минтруд России</a:t>
          </a:r>
        </a:p>
      </dsp:txBody>
      <dsp:txXfrm>
        <a:off x="7709553" y="0"/>
        <a:ext cx="2441315" cy="144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27E0A6-0B65-4F76-8901-51DA90B198FB}">
      <dsp:nvSpPr>
        <dsp:cNvPr id="0" name=""/>
        <dsp:cNvSpPr/>
      </dsp:nvSpPr>
      <dsp:spPr>
        <a:xfrm>
          <a:off x="3185" y="0"/>
          <a:ext cx="3881315" cy="144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Физические лица обращаются в а\к подразделение органа</a:t>
          </a:r>
        </a:p>
      </dsp:txBody>
      <dsp:txXfrm>
        <a:off x="723185" y="0"/>
        <a:ext cx="2441315" cy="1440000"/>
      </dsp:txXfrm>
    </dsp:sp>
    <dsp:sp modelId="{4E5F5378-C163-4EE3-9BD2-AB3470CB680C}">
      <dsp:nvSpPr>
        <dsp:cNvPr id="0" name=""/>
        <dsp:cNvSpPr/>
      </dsp:nvSpPr>
      <dsp:spPr>
        <a:xfrm>
          <a:off x="3496369" y="0"/>
          <a:ext cx="3881315" cy="144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А\к подразделение регионального (муниципального) органа – в а\к орган субъекта Российской Федерации</a:t>
          </a:r>
        </a:p>
      </dsp:txBody>
      <dsp:txXfrm>
        <a:off x="4216369" y="0"/>
        <a:ext cx="2441315" cy="1440000"/>
      </dsp:txXfrm>
    </dsp:sp>
    <dsp:sp modelId="{9C1696CB-0D27-4CF9-9002-11062BB148C4}">
      <dsp:nvSpPr>
        <dsp:cNvPr id="0" name=""/>
        <dsp:cNvSpPr/>
      </dsp:nvSpPr>
      <dsp:spPr>
        <a:xfrm>
          <a:off x="6989553" y="0"/>
          <a:ext cx="3881315" cy="144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А\к орган субъекта Российской Федерации – </a:t>
          </a:r>
          <a:br>
            <a:rPr lang="ru-RU" sz="1600" kern="1200" dirty="0"/>
          </a:br>
          <a:r>
            <a:rPr lang="ru-RU" sz="1600" kern="1200" dirty="0"/>
            <a:t>в Минтруд России</a:t>
          </a:r>
        </a:p>
      </dsp:txBody>
      <dsp:txXfrm>
        <a:off x="7709553" y="0"/>
        <a:ext cx="2441315" cy="144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734" cy="3404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30891" y="0"/>
            <a:ext cx="4307734" cy="3404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9BCF09-E56A-4D70-99E7-F917CEBF8F1F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67167"/>
            <a:ext cx="4307734" cy="3404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30891" y="6467167"/>
            <a:ext cx="4307734" cy="3404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9A77D-926D-483E-813D-25D0F1C218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270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734" cy="3416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0891" y="0"/>
            <a:ext cx="4307734" cy="3416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C08439-13D6-4F94-8B07-16483380B826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6225" cy="2298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4093" y="3276729"/>
            <a:ext cx="7952740" cy="26809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67167"/>
            <a:ext cx="4307734" cy="3416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0891" y="6467167"/>
            <a:ext cx="4307734" cy="3416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12BFCF-13EC-4CB2-99A9-A8E867D0F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695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84838" y="633413"/>
            <a:ext cx="3038475" cy="170973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B91AC-F021-4BDD-B911-C95536680DF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0051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0382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72211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0392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91764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4571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8425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4488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9341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7275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990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5324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749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485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64020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59238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1746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29086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2880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66320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74029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678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0230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49877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74627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67533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47478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48656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90007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10916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98862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64950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512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80592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68008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41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57354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42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11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4955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0382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7115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27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47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FF5B8D8-29BC-8A33-08FB-FA2E90F805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45D9237A-B290-4738-02A1-3BCF7FEA04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0276F12-2835-0BD0-C079-1C785889B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50DF97C-B06A-8C58-146D-EDE0A9489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FEB228E-E83E-B0C0-3571-EFB61BA22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7426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E30A0B3-A798-5AF5-81AB-2842B5BDE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D2FEB2BD-19AE-69ED-9497-9BDFE1B3D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2B002D5-CA41-6DD5-5C06-1B64AE3C2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3379FE4-8D6A-2432-6F60-955DBC1B1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45D04AB-2782-2ABA-9147-05559924B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291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6E9D61CB-60AD-08A1-E1A8-F102533806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E473807D-DAC1-D923-4345-C7248C53D4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CCE8005-0902-B212-2384-593933E2E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0A06ACA-963A-C49F-CAC8-37527119E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C02D1F1-11D7-DAD9-B2BD-F58897041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168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E132D0A-05F8-3718-BB45-37348D7E4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01FFF0C-341B-B9B9-7036-3211D5D14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A4C95E2-0B72-D905-BE52-D10E1C185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38F3D01-B79E-4A32-5CF6-7993A8125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1FDD38D-0F63-447B-B6E3-8CBBF5A6A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255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71553D4-BB9C-13F8-63B6-4C9E7576A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2562E93-9612-F1CE-4333-D7D662BD9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AF150C0-CE77-20A7-06F3-B0444862D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92DD4E8-FD4C-ADA8-4D89-92E9DC53B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E312C52-258E-FF1A-46FC-5268C9A94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91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C5F3726-3DA3-3C9D-DD99-7B1A7AB3F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E35DA1B-DB90-9227-5DD1-93C5C638AF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9A2EE072-E96F-2AAA-C04B-0CCE373370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556C41A3-A451-FE24-5502-EA99ADB28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C1C49E5-1775-CD32-5C00-6B79C3F1E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9C6B2CD-235A-1E8C-6EF6-9E4443FFB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162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F6B3D2F-2837-2DE9-E41E-AF8173F88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9D574D9-6780-F98A-CFD1-754D7E921A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D8F59EEA-D7EA-2C29-7039-3644EB023D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913902D2-DA85-43B7-8018-40FAFFBB8F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C18B4FCE-C4F8-87ED-1146-0F66B7DBD5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A4632AD0-6A17-4218-9F2A-8B1C82CC1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39763D71-6057-683F-7922-05A40BD9F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465C0641-78F3-8291-05FA-232A9C86E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757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FAF7DDD-C16D-B442-1763-9CFA79A89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360BB372-34D2-AED8-FADD-5C30B39BF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0A367AB3-BCB0-7F59-9813-D5BA9E2C7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6C009216-1637-F6B7-74EA-778639F84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621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ABEEF750-8D4A-70E5-3642-A31A72EA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44D27FCB-2697-96D0-F74E-BE29BB7B4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9509A24E-49CD-11FE-C84A-FADD4C87D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951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2E451B8-41D9-207F-F0DD-58A0B1909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1ACD3F4-12B8-DCC2-5075-DD211B9FE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ADB33C18-CA19-10F6-40F4-14E0B33462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A8DD8BA-45E8-326E-CDCB-CD8821DD6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6AE2659-61A9-7BDE-8078-057883EB1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4212AA70-B377-BB5A-A7C4-F211B04A4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129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DC06CD1-077E-7F68-FFCC-2652445BA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9CB82B0A-F878-65CE-A734-D1DA251CAC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413FA84-406E-F546-E077-45A76FA3AE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34A2372-00F4-DB18-B26E-54AC9AB6C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BA1BC78-5B1D-2116-7C6A-80B950CE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FBCECB0-FC85-21BA-D9ED-277BF4374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728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DFE8719-5AA7-187A-92ED-67FE4AD3D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8C8F3DB-4F62-A9B1-8C36-9F3704CEA8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1A6524E-7E00-289E-807B-402166B8BF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D3E2-78EE-44C2-A2E8-B86E35434F62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16D1F04-3CAC-8C3D-A347-83E548A5B7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083D749-DBF6-D728-BBA1-F82E350555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478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2.sv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hyperlink" Target="https://www.cbr.ru/registries/infrastr/#a_132564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hyperlink" Target="https://www.cbr.ru/vfs/registers/infr/list_invest_platform_op.xls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4.gif"/><Relationship Id="rId4" Type="http://schemas.openxmlformats.org/officeDocument/2006/relationships/image" Target="../media/image5.sv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gi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48837" y="1965993"/>
            <a:ext cx="86997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  <a:t>Антикоррупционное декларирование. </a:t>
            </a:r>
            <a:br>
              <a:rPr lang="ru-RU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</a:br>
            <a:r>
              <a:rPr lang="ru-RU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  <a:t>Методические рекомендации </a:t>
            </a:r>
            <a:br>
              <a:rPr lang="ru-RU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</a:br>
            <a:r>
              <a:rPr lang="ru-RU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  <a:t>Минтруда России</a:t>
            </a: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xmlns="" id="{5F6F43DE-DA68-8AD1-F231-12B6947ECED2}"/>
              </a:ext>
            </a:extLst>
          </p:cNvPr>
          <p:cNvGrpSpPr/>
          <p:nvPr/>
        </p:nvGrpSpPr>
        <p:grpSpPr>
          <a:xfrm rot="16200000" flipH="1">
            <a:off x="-2367006" y="2367001"/>
            <a:ext cx="6858004" cy="2124002"/>
            <a:chOff x="-5" y="0"/>
            <a:chExt cx="12192005" cy="769348"/>
          </a:xfrm>
        </p:grpSpPr>
        <p:sp>
          <p:nvSpPr>
            <p:cNvPr id="3" name="Прямоугольник 2">
              <a:extLst>
                <a:ext uri="{FF2B5EF4-FFF2-40B4-BE49-F238E27FC236}">
                  <a16:creationId xmlns:a16="http://schemas.microsoft.com/office/drawing/2014/main" xmlns="" id="{49F36F16-8317-CAA1-5065-7B5749181A6F}"/>
                </a:ext>
              </a:extLst>
            </p:cNvPr>
            <p:cNvSpPr/>
            <p:nvPr/>
          </p:nvSpPr>
          <p:spPr>
            <a:xfrm>
              <a:off x="1" y="0"/>
              <a:ext cx="12191999" cy="33903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xmlns="" id="{05FBD7C2-0429-1970-E273-767FC931E41D}"/>
                </a:ext>
              </a:extLst>
            </p:cNvPr>
            <p:cNvSpPr/>
            <p:nvPr/>
          </p:nvSpPr>
          <p:spPr>
            <a:xfrm>
              <a:off x="-5" y="339035"/>
              <a:ext cx="12192001" cy="13039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xmlns="" id="{C1BD456D-2118-E8E7-CB20-CE33E6065828}"/>
                </a:ext>
              </a:extLst>
            </p:cNvPr>
            <p:cNvSpPr/>
            <p:nvPr/>
          </p:nvSpPr>
          <p:spPr>
            <a:xfrm>
              <a:off x="5765800" y="469433"/>
              <a:ext cx="6426200" cy="13039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ED28A78D-2498-AA46-FB05-5E3C4A13FDF9}"/>
                </a:ext>
              </a:extLst>
            </p:cNvPr>
            <p:cNvSpPr/>
            <p:nvPr/>
          </p:nvSpPr>
          <p:spPr>
            <a:xfrm>
              <a:off x="6791995" y="599831"/>
              <a:ext cx="5399999" cy="16951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AD2FD54-C9C2-D1EE-4591-DEFE8B84A3A4}"/>
              </a:ext>
            </a:extLst>
          </p:cNvPr>
          <p:cNvSpPr txBox="1"/>
          <p:nvPr/>
        </p:nvSpPr>
        <p:spPr>
          <a:xfrm>
            <a:off x="2748837" y="5534561"/>
            <a:ext cx="34538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b="1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sz="2000" b="1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2000" b="1" dirty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Москва,</a:t>
            </a:r>
          </a:p>
          <a:p>
            <a:r>
              <a:rPr lang="ru-RU" sz="2000" b="1" dirty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Февраль 2023 г.</a:t>
            </a:r>
          </a:p>
        </p:txBody>
      </p:sp>
    </p:spTree>
    <p:extLst>
      <p:ext uri="{BB962C8B-B14F-4D97-AF65-F5344CB8AC3E}">
        <p14:creationId xmlns:p14="http://schemas.microsoft.com/office/powerpoint/2010/main" val="1194038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6" name="TextBox 25"/>
          <p:cNvSpPr txBox="1"/>
          <p:nvPr/>
        </p:nvSpPr>
        <p:spPr>
          <a:xfrm>
            <a:off x="870858" y="791734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Начало работы с декларацией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1782992" y="3487047"/>
            <a:ext cx="1011681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Определить семейное положение (супруга (супруг) и несовершеннолетние дети)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Оценить возможность подачи декларации в отношении родственников;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 невозможности – подать заявление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1782994" y="2684472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Проверить наличие замещаемой должности в перечне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1782993" y="4443506"/>
            <a:ext cx="10116818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Подготовить правоустанавливающие и иные официальные документы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(очень много вопросов на конкретные ситуации, которые требуют анализ документов)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1782993" y="5398796"/>
            <a:ext cx="10116818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Скачать (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http://www.kremlin.ru/structure/additional/12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)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и установить СПО "Справки БК" в актуальной версии</a:t>
            </a: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407900" y="3402380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369799" y="4393192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369800" y="5310541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51670" y="249748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51670" y="342632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3.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51670" y="4379088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4.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51670" y="5336347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5.</a:t>
            </a:r>
          </a:p>
        </p:txBody>
      </p:sp>
      <p:pic>
        <p:nvPicPr>
          <p:cNvPr id="2050" name="Picture 2" descr="http://qrcoder.ru/code/?http%3A%2F%2Fwww.kremlin.ru%2Fstructure%2Fadditional%2F12&amp;4&amp;0"/>
          <p:cNvPicPr>
            <a:picLocks noChangeAspect="1" noChangeArrowheads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9811" y="5398796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43F7F114-DAA9-433B-BA0E-74CBA7D94709}"/>
              </a:ext>
            </a:extLst>
          </p:cNvPr>
          <p:cNvSpPr/>
          <p:nvPr/>
        </p:nvSpPr>
        <p:spPr>
          <a:xfrm>
            <a:off x="1782994" y="1810956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Консультативную помощь оказывает антикоррупционное подразделение</a:t>
            </a:r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xmlns="" id="{E01232F9-47A3-4822-B011-CB54723B5C18}"/>
              </a:ext>
            </a:extLst>
          </p:cNvPr>
          <p:cNvCxnSpPr/>
          <p:nvPr/>
        </p:nvCxnSpPr>
        <p:spPr>
          <a:xfrm>
            <a:off x="407900" y="2529240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C0DC83BC-9CCD-49B2-901D-09ECE185C809}"/>
              </a:ext>
            </a:extLst>
          </p:cNvPr>
          <p:cNvSpPr txBox="1"/>
          <p:nvPr/>
        </p:nvSpPr>
        <p:spPr>
          <a:xfrm>
            <a:off x="451670" y="1623966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27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10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11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6" name="TextBox 25"/>
          <p:cNvSpPr txBox="1"/>
          <p:nvPr/>
        </p:nvSpPr>
        <p:spPr>
          <a:xfrm>
            <a:off x="870858" y="791734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Начало работы с декларацией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09F6AD2C-64AA-4932-9465-C76D422C964F}"/>
              </a:ext>
            </a:extLst>
          </p:cNvPr>
          <p:cNvSpPr/>
          <p:nvPr/>
        </p:nvSpPr>
        <p:spPr>
          <a:xfrm>
            <a:off x="545400" y="1566197"/>
            <a:ext cx="11240201" cy="39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Сроки декларационной кампании 2023 года: 1 (30) апреля 2023 года соответственно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3D4A6927-D22F-4BCF-984E-0113AF1AAF52}"/>
              </a:ext>
            </a:extLst>
          </p:cNvPr>
          <p:cNvSpPr/>
          <p:nvPr/>
        </p:nvSpPr>
        <p:spPr>
          <a:xfrm>
            <a:off x="545400" y="3411079"/>
            <a:ext cx="11240201" cy="118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Юридически значимым для декларационной кампании 2023 года является перечень должностей,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имеющий силу по состоянию на 31 декабря 2022 г.; перечень формируется на основании оценки рисков;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Для ситуаций поступления / перевода с должности не в перечне на должность в перечень смотрим на актуальный перечень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46AD0E57-26F6-4FAD-99C0-3C2E8E6BCD94}"/>
              </a:ext>
            </a:extLst>
          </p:cNvPr>
          <p:cNvSpPr/>
          <p:nvPr/>
        </p:nvSpPr>
        <p:spPr>
          <a:xfrm>
            <a:off x="545400" y="5255961"/>
            <a:ext cx="11240201" cy="90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Порядок представления справки утверждается НПА;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Представление справки в электронном виде по общему правилу не предусмотрено, главное, чтобы справка имела юридическую силу 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EAB85F6B-5CA9-4D1C-AF80-3D1238382CE1}"/>
              </a:ext>
            </a:extLst>
          </p:cNvPr>
          <p:cNvSpPr/>
          <p:nvPr/>
        </p:nvSpPr>
        <p:spPr>
          <a:xfrm>
            <a:off x="545400" y="2092638"/>
            <a:ext cx="11240201" cy="118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Нахождение лица на длительном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незапланированном лечении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 освобождает от обязанности представить декларации.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Если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декларационная кампания закончилась, лицо прошло лечение, ему необходимо в разумные сроки исполнить обязанность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62ECEFBC-FFF7-28C5-F147-E37B3B12A5F3}"/>
              </a:ext>
            </a:extLst>
          </p:cNvPr>
          <p:cNvSpPr/>
          <p:nvPr/>
        </p:nvSpPr>
        <p:spPr>
          <a:xfrm>
            <a:off x="545400" y="6286400"/>
            <a:ext cx="11240201" cy="39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Если необходима справка в т.ч. формате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.XSB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, то это прописывается в порядке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представления справки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27B3B94F-0945-654F-52D2-23810384EC17}"/>
              </a:ext>
            </a:extLst>
          </p:cNvPr>
          <p:cNvSpPr/>
          <p:nvPr/>
        </p:nvSpPr>
        <p:spPr>
          <a:xfrm>
            <a:off x="545400" y="4729520"/>
            <a:ext cx="11240201" cy="39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Квалифицирующий признак "31 декабря" не у всех декларантов (см., например,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гос.должности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)</a:t>
            </a:r>
          </a:p>
        </p:txBody>
      </p:sp>
      <p:sp>
        <p:nvSpPr>
          <p:cNvPr id="17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11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106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Работа с СПО "Справки БК"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7A9EA3C-BF18-4558-9110-3136F69B6B09}"/>
              </a:ext>
            </a:extLst>
          </p:cNvPr>
          <p:cNvSpPr/>
          <p:nvPr/>
        </p:nvSpPr>
        <p:spPr>
          <a:xfrm>
            <a:off x="1286289" y="1723934"/>
            <a:ext cx="10499312" cy="5760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При печати справки формируются зоны со служебной информацией (штриховые коды и т.п.), нанесение каких-либо пометок на которые не допускается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4" name="Стрелка вправо 66">
            <a:extLst>
              <a:ext uri="{FF2B5EF4-FFF2-40B4-BE49-F238E27FC236}">
                <a16:creationId xmlns:a16="http://schemas.microsoft.com/office/drawing/2014/main" xmlns="" id="{BAE1F523-08E8-476C-92F6-36E216300465}"/>
              </a:ext>
            </a:extLst>
          </p:cNvPr>
          <p:cNvSpPr/>
          <p:nvPr/>
        </p:nvSpPr>
        <p:spPr>
          <a:xfrm>
            <a:off x="545400" y="1868473"/>
            <a:ext cx="438150" cy="286921"/>
          </a:xfrm>
          <a:prstGeom prst="rightArrow">
            <a:avLst/>
          </a:prstGeom>
          <a:solidFill>
            <a:srgbClr val="FDCFD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A2A8C333-4E37-4DB0-BE5C-910C10F8BEA2}"/>
              </a:ext>
            </a:extLst>
          </p:cNvPr>
          <p:cNvSpPr/>
          <p:nvPr/>
        </p:nvSpPr>
        <p:spPr>
          <a:xfrm>
            <a:off x="1286289" y="2907970"/>
            <a:ext cx="10499312" cy="3600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Не допускаются дефекты печати в виде полос, пятен (при дефектах барабана или картриджа принтера)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7" name="Стрелка вправо 68">
            <a:extLst>
              <a:ext uri="{FF2B5EF4-FFF2-40B4-BE49-F238E27FC236}">
                <a16:creationId xmlns:a16="http://schemas.microsoft.com/office/drawing/2014/main" xmlns="" id="{1DD59A94-2FB0-400E-A107-70B7118DEA81}"/>
              </a:ext>
            </a:extLst>
          </p:cNvPr>
          <p:cNvSpPr/>
          <p:nvPr/>
        </p:nvSpPr>
        <p:spPr>
          <a:xfrm>
            <a:off x="545400" y="2947394"/>
            <a:ext cx="438150" cy="286921"/>
          </a:xfrm>
          <a:prstGeom prst="rightArrow">
            <a:avLst/>
          </a:prstGeom>
          <a:solidFill>
            <a:srgbClr val="FDCFD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DA9AE9F2-9EA5-4D46-8640-4AF8E0C78B3D}"/>
              </a:ext>
            </a:extLst>
          </p:cNvPr>
          <p:cNvSpPr/>
          <p:nvPr/>
        </p:nvSpPr>
        <p:spPr>
          <a:xfrm>
            <a:off x="1286289" y="2423952"/>
            <a:ext cx="10499312" cy="3600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Для печати справок используется лазерный принтер, обеспечивающий качественную печать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9" name="Стрелка вправо 70">
            <a:extLst>
              <a:ext uri="{FF2B5EF4-FFF2-40B4-BE49-F238E27FC236}">
                <a16:creationId xmlns:a16="http://schemas.microsoft.com/office/drawing/2014/main" xmlns="" id="{149FB1F0-5A01-407C-AE60-6E72A4B906C6}"/>
              </a:ext>
            </a:extLst>
          </p:cNvPr>
          <p:cNvSpPr/>
          <p:nvPr/>
        </p:nvSpPr>
        <p:spPr>
          <a:xfrm>
            <a:off x="545400" y="2460491"/>
            <a:ext cx="438150" cy="286921"/>
          </a:xfrm>
          <a:prstGeom prst="rightArrow">
            <a:avLst/>
          </a:prstGeom>
          <a:solidFill>
            <a:srgbClr val="FDCFD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2400F1FD-DB89-43BD-9640-21FC7A31A34A}"/>
              </a:ext>
            </a:extLst>
          </p:cNvPr>
          <p:cNvSpPr/>
          <p:nvPr/>
        </p:nvSpPr>
        <p:spPr>
          <a:xfrm>
            <a:off x="1286289" y="3391988"/>
            <a:ext cx="10499312" cy="87538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Не допускается наличие подписи и пометок на линейных и двумерных штрих-кодах</a:t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(подпись на справке может быть поставлена в правом нижнем углу всех страниц, кроме последней: </a:t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на последней странице подпись ставится в специально отведенном месте)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1" name="Стрелка вправо 72">
            <a:extLst>
              <a:ext uri="{FF2B5EF4-FFF2-40B4-BE49-F238E27FC236}">
                <a16:creationId xmlns:a16="http://schemas.microsoft.com/office/drawing/2014/main" xmlns="" id="{1F27F627-3B84-43F6-A0CD-3B45D4F105E2}"/>
              </a:ext>
            </a:extLst>
          </p:cNvPr>
          <p:cNvSpPr/>
          <p:nvPr/>
        </p:nvSpPr>
        <p:spPr>
          <a:xfrm>
            <a:off x="545400" y="3686219"/>
            <a:ext cx="438150" cy="286921"/>
          </a:xfrm>
          <a:prstGeom prst="rightArrow">
            <a:avLst/>
          </a:prstGeom>
          <a:solidFill>
            <a:srgbClr val="FDCFD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1E0D0F0D-0BA3-49F8-AFF0-46589B6D9E3B}"/>
              </a:ext>
            </a:extLst>
          </p:cNvPr>
          <p:cNvSpPr/>
          <p:nvPr/>
        </p:nvSpPr>
        <p:spPr>
          <a:xfrm>
            <a:off x="1286289" y="4391392"/>
            <a:ext cx="10499312" cy="3600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Не допускаются рукописные правки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5" name="Стрелка вправо 77">
            <a:extLst>
              <a:ext uri="{FF2B5EF4-FFF2-40B4-BE49-F238E27FC236}">
                <a16:creationId xmlns:a16="http://schemas.microsoft.com/office/drawing/2014/main" xmlns="" id="{692F75AC-5867-4FEC-9EAE-73346E892BEE}"/>
              </a:ext>
            </a:extLst>
          </p:cNvPr>
          <p:cNvSpPr/>
          <p:nvPr/>
        </p:nvSpPr>
        <p:spPr>
          <a:xfrm>
            <a:off x="545400" y="4427931"/>
            <a:ext cx="438150" cy="286921"/>
          </a:xfrm>
          <a:prstGeom prst="rightArrow">
            <a:avLst/>
          </a:prstGeom>
          <a:solidFill>
            <a:srgbClr val="FDCFD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57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Работа с СПО "Справки БК"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C0FDF76A-FF2A-47F2-8DC4-93E7642C63FE}"/>
              </a:ext>
            </a:extLst>
          </p:cNvPr>
          <p:cNvSpPr/>
          <p:nvPr/>
        </p:nvSpPr>
        <p:spPr>
          <a:xfrm>
            <a:off x="1286289" y="1718678"/>
            <a:ext cx="1049931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Листы одной справки не следует менять или вставлять в другие справки, даже если они содержат идентичную информацию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7" name="Стрелка вправо 77">
            <a:extLst>
              <a:ext uri="{FF2B5EF4-FFF2-40B4-BE49-F238E27FC236}">
                <a16:creationId xmlns:a16="http://schemas.microsoft.com/office/drawing/2014/main" xmlns="" id="{FF0D650E-76E3-4D1E-AF45-C9FFEA49DD3F}"/>
              </a:ext>
            </a:extLst>
          </p:cNvPr>
          <p:cNvSpPr/>
          <p:nvPr/>
        </p:nvSpPr>
        <p:spPr>
          <a:xfrm>
            <a:off x="545400" y="1863218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6CCE9752-797B-47AA-8312-042562499172}"/>
              </a:ext>
            </a:extLst>
          </p:cNvPr>
          <p:cNvSpPr/>
          <p:nvPr/>
        </p:nvSpPr>
        <p:spPr>
          <a:xfrm>
            <a:off x="1286289" y="2403609"/>
            <a:ext cx="10499312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Справки не рекомендуется прошивать и фиксировать скрепкой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9" name="Стрелка вправо 77">
            <a:extLst>
              <a:ext uri="{FF2B5EF4-FFF2-40B4-BE49-F238E27FC236}">
                <a16:creationId xmlns:a16="http://schemas.microsoft.com/office/drawing/2014/main" xmlns="" id="{D9E3F76C-A1B9-49B7-9681-BD0C8BD0F2CF}"/>
              </a:ext>
            </a:extLst>
          </p:cNvPr>
          <p:cNvSpPr/>
          <p:nvPr/>
        </p:nvSpPr>
        <p:spPr>
          <a:xfrm>
            <a:off x="545400" y="2436015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B67C7483-F4A7-45AF-A482-C3FA8339AD78}"/>
              </a:ext>
            </a:extLst>
          </p:cNvPr>
          <p:cNvSpPr/>
          <p:nvPr/>
        </p:nvSpPr>
        <p:spPr>
          <a:xfrm>
            <a:off x="1286289" y="2872540"/>
            <a:ext cx="10499312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Рекомендуется обеспечить печать справки и ее заверение в течение одного дня 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24" name="Стрелка вправо 77">
            <a:extLst>
              <a:ext uri="{FF2B5EF4-FFF2-40B4-BE49-F238E27FC236}">
                <a16:creationId xmlns:a16="http://schemas.microsoft.com/office/drawing/2014/main" xmlns="" id="{CBD3577E-5ABB-4461-B036-5A197B45794D}"/>
              </a:ext>
            </a:extLst>
          </p:cNvPr>
          <p:cNvSpPr/>
          <p:nvPr/>
        </p:nvSpPr>
        <p:spPr>
          <a:xfrm>
            <a:off x="545400" y="2909079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2BA0F1C9-86FD-4CB4-99C3-E95A9BC9E9C3}"/>
              </a:ext>
            </a:extLst>
          </p:cNvPr>
          <p:cNvSpPr/>
          <p:nvPr/>
        </p:nvSpPr>
        <p:spPr>
          <a:xfrm>
            <a:off x="1286289" y="3341472"/>
            <a:ext cx="1049931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Не рекомендуется осуществлять подмену листов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справки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листами, напечатанными в иной момент времени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28" name="Стрелка вправо 77">
            <a:extLst>
              <a:ext uri="{FF2B5EF4-FFF2-40B4-BE49-F238E27FC236}">
                <a16:creationId xmlns:a16="http://schemas.microsoft.com/office/drawing/2014/main" xmlns="" id="{C46671BE-96A0-4142-9E1A-8BDE17F469C0}"/>
              </a:ext>
            </a:extLst>
          </p:cNvPr>
          <p:cNvSpPr/>
          <p:nvPr/>
        </p:nvSpPr>
        <p:spPr>
          <a:xfrm>
            <a:off x="545400" y="3486011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402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Работа с СПО "Справки БК"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C0FDF76A-FF2A-47F2-8DC4-93E7642C63FE}"/>
              </a:ext>
            </a:extLst>
          </p:cNvPr>
          <p:cNvSpPr/>
          <p:nvPr/>
        </p:nvSpPr>
        <p:spPr>
          <a:xfrm>
            <a:off x="545399" y="1716315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Не рекомендуем печатать справку на листах формата А5, а также использовать двустороннюю печать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B67C7483-F4A7-45AF-A482-C3FA8339AD78}"/>
              </a:ext>
            </a:extLst>
          </p:cNvPr>
          <p:cNvSpPr/>
          <p:nvPr/>
        </p:nvSpPr>
        <p:spPr>
          <a:xfrm>
            <a:off x="545399" y="3277595"/>
            <a:ext cx="11240201" cy="129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Невозможность подать справку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ситуативна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и достаточно вариативна, брачный договор не является уважительной и объективной причиной; согласие на обработку персональных данных не требуется;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Для руководителей государственных учреждений субъектов Российской Федерации и муниципальных учреждений порядок устанавливается соответствующим НПА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xmlns="" id="{5ECB26EA-4A0F-4001-B68B-AE8A7E6BB5ED}"/>
              </a:ext>
            </a:extLst>
          </p:cNvPr>
          <p:cNvSpPr/>
          <p:nvPr/>
        </p:nvSpPr>
        <p:spPr>
          <a:xfrm>
            <a:off x="545399" y="2236741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Нецелесообразность двусторонней печати обусловлена требованиями к работе с ГИС "Посейдон"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A3A0C49D-7F29-424B-ACD4-634D062C79EA}"/>
              </a:ext>
            </a:extLst>
          </p:cNvPr>
          <p:cNvSpPr/>
          <p:nvPr/>
        </p:nvSpPr>
        <p:spPr>
          <a:xfrm>
            <a:off x="545399" y="4734021"/>
            <a:ext cx="11240201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Заявление о невозможности подкрепляются подтверждающими документами, общие фразы: 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"не общаемся", "не поддерживаем контакт" должны оцениваться критически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8F4D12D3-FBC9-8E69-2F37-42A00BF88459}"/>
              </a:ext>
            </a:extLst>
          </p:cNvPr>
          <p:cNvSpPr/>
          <p:nvPr/>
        </p:nvSpPr>
        <p:spPr>
          <a:xfrm>
            <a:off x="545399" y="2757168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СПО "Справки БК" разработано ФСО России, а не Минтрудом России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15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Обзор практики невозможности представить сведения на родственника 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84A5EA48-D4DB-C6C7-EBF8-CA18A8A57DB1}"/>
              </a:ext>
            </a:extLst>
          </p:cNvPr>
          <p:cNvSpPr/>
          <p:nvPr/>
        </p:nvSpPr>
        <p:spPr>
          <a:xfrm>
            <a:off x="1782992" y="3487047"/>
            <a:ext cx="1011681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Заявление рассматривается на комиссии, при подготовке к заседанию не требуется мотивированное заключение (при этом скриншоты требуют более детального анализа)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EFE35198-EBEE-9CF1-6FB8-C989401CA0B3}"/>
              </a:ext>
            </a:extLst>
          </p:cNvPr>
          <p:cNvSpPr/>
          <p:nvPr/>
        </p:nvSpPr>
        <p:spPr>
          <a:xfrm>
            <a:off x="1782994" y="2684472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Лицо заблаговременно обращается с заявлением, в котором указывает причины невозможности представления сведений (желательно с подтверждающими документами)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CB0338C1-9A94-1D53-5DE6-863FEF8F4A83}"/>
              </a:ext>
            </a:extLst>
          </p:cNvPr>
          <p:cNvSpPr/>
          <p:nvPr/>
        </p:nvSpPr>
        <p:spPr>
          <a:xfrm>
            <a:off x="1782993" y="4443506"/>
            <a:ext cx="10116818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Заседание желательно проводить в период декларационной кампании, чтобы дать сотруднику шанс представить сведения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FC93F85C-5392-E134-6358-DFADE25D8CE2}"/>
              </a:ext>
            </a:extLst>
          </p:cNvPr>
          <p:cNvCxnSpPr/>
          <p:nvPr/>
        </p:nvCxnSpPr>
        <p:spPr>
          <a:xfrm>
            <a:off x="407900" y="3402380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AE612CE0-6897-FDF6-21FA-156C6AEF89A7}"/>
              </a:ext>
            </a:extLst>
          </p:cNvPr>
          <p:cNvCxnSpPr/>
          <p:nvPr/>
        </p:nvCxnSpPr>
        <p:spPr>
          <a:xfrm>
            <a:off x="369799" y="4393192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B268E40F-CD77-2F06-64B7-6F3A78F80E09}"/>
              </a:ext>
            </a:extLst>
          </p:cNvPr>
          <p:cNvSpPr txBox="1"/>
          <p:nvPr/>
        </p:nvSpPr>
        <p:spPr>
          <a:xfrm>
            <a:off x="451670" y="249748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A7B733D5-0155-D3A6-BF29-1144175BAAFE}"/>
              </a:ext>
            </a:extLst>
          </p:cNvPr>
          <p:cNvSpPr txBox="1"/>
          <p:nvPr/>
        </p:nvSpPr>
        <p:spPr>
          <a:xfrm>
            <a:off x="451670" y="342632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EBFDEB1F-AF61-D92A-2C9E-BC11B5E588EB}"/>
              </a:ext>
            </a:extLst>
          </p:cNvPr>
          <p:cNvSpPr txBox="1"/>
          <p:nvPr/>
        </p:nvSpPr>
        <p:spPr>
          <a:xfrm>
            <a:off x="451670" y="4379088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4.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E05C14A6-58A8-59D5-D9E9-F0292007A52F}"/>
              </a:ext>
            </a:extLst>
          </p:cNvPr>
          <p:cNvSpPr/>
          <p:nvPr/>
        </p:nvSpPr>
        <p:spPr>
          <a:xfrm>
            <a:off x="1782994" y="1810956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Каждый случай невозможности подлежит рассмотрению на комиссии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(подразделение самостоятельно принять решение не может)</a:t>
            </a:r>
          </a:p>
        </p:txBody>
      </p: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xmlns="" id="{F6590CC3-2DE3-13D8-1A65-905ED562AAAE}"/>
              </a:ext>
            </a:extLst>
          </p:cNvPr>
          <p:cNvCxnSpPr/>
          <p:nvPr/>
        </p:nvCxnSpPr>
        <p:spPr>
          <a:xfrm>
            <a:off x="407900" y="2529240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1827407B-FBAA-D59F-840D-1ED9A37A9C5F}"/>
              </a:ext>
            </a:extLst>
          </p:cNvPr>
          <p:cNvSpPr txBox="1"/>
          <p:nvPr/>
        </p:nvSpPr>
        <p:spPr>
          <a:xfrm>
            <a:off x="451670" y="1623966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32768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16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Обзор практики невозможности представить сведения на родственника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9C1459C1-5E88-3690-42EB-1972CCDCE813}"/>
              </a:ext>
            </a:extLst>
          </p:cNvPr>
          <p:cNvSpPr/>
          <p:nvPr/>
        </p:nvSpPr>
        <p:spPr>
          <a:xfrm>
            <a:off x="4437500" y="1357915"/>
            <a:ext cx="3456000" cy="54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Решения комиссии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7B48080E-28FB-2B9A-0D06-F6A52E992BE3}"/>
              </a:ext>
            </a:extLst>
          </p:cNvPr>
          <p:cNvSpPr/>
          <p:nvPr/>
        </p:nvSpPr>
        <p:spPr>
          <a:xfrm>
            <a:off x="545399" y="2089024"/>
            <a:ext cx="3456000" cy="864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Причина объективна и уважительна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A77D135B-8D57-54AB-F951-042FA7FA80E3}"/>
              </a:ext>
            </a:extLst>
          </p:cNvPr>
          <p:cNvSpPr/>
          <p:nvPr/>
        </p:nvSpPr>
        <p:spPr>
          <a:xfrm>
            <a:off x="4437500" y="2089024"/>
            <a:ext cx="3456000" cy="864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Причина неуважительна + рекомендация принять меры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90D6D860-72C0-72BA-1F6C-432E97C87A0E}"/>
              </a:ext>
            </a:extLst>
          </p:cNvPr>
          <p:cNvSpPr/>
          <p:nvPr/>
        </p:nvSpPr>
        <p:spPr>
          <a:xfrm>
            <a:off x="8329601" y="2089024"/>
            <a:ext cx="3456000" cy="864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Причина необъективна и является уклонением + ответственность</a:t>
            </a: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xmlns="" id="{211294EC-B4FF-BEB7-E9D6-3BEE893B65EA}"/>
              </a:ext>
            </a:extLst>
          </p:cNvPr>
          <p:cNvCxnSpPr>
            <a:cxnSpLocks/>
            <a:stCxn id="7" idx="2"/>
            <a:endCxn id="10" idx="0"/>
          </p:cNvCxnSpPr>
          <p:nvPr/>
        </p:nvCxnSpPr>
        <p:spPr>
          <a:xfrm flipH="1">
            <a:off x="2273399" y="1905115"/>
            <a:ext cx="3892101" cy="183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xmlns="" id="{BD10F4C8-D3AE-D34C-308F-DCB6330C77EF}"/>
              </a:ext>
            </a:extLst>
          </p:cNvPr>
          <p:cNvCxnSpPr>
            <a:cxnSpLocks/>
            <a:stCxn id="7" idx="2"/>
            <a:endCxn id="15" idx="0"/>
          </p:cNvCxnSpPr>
          <p:nvPr/>
        </p:nvCxnSpPr>
        <p:spPr>
          <a:xfrm>
            <a:off x="6165500" y="1905115"/>
            <a:ext cx="0" cy="183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xmlns="" id="{516022DB-0B34-2227-4A24-973012B6A8D9}"/>
              </a:ext>
            </a:extLst>
          </p:cNvPr>
          <p:cNvCxnSpPr>
            <a:cxnSpLocks/>
            <a:stCxn id="7" idx="2"/>
            <a:endCxn id="16" idx="0"/>
          </p:cNvCxnSpPr>
          <p:nvPr/>
        </p:nvCxnSpPr>
        <p:spPr>
          <a:xfrm>
            <a:off x="6165500" y="1905115"/>
            <a:ext cx="3892101" cy="183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xmlns="" id="{87505105-B2DE-D857-8890-8283A92CF49D}"/>
              </a:ext>
            </a:extLst>
          </p:cNvPr>
          <p:cNvSpPr/>
          <p:nvPr/>
        </p:nvSpPr>
        <p:spPr>
          <a:xfrm>
            <a:off x="2793670" y="3215844"/>
            <a:ext cx="8991932" cy="540448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причина, которая существует независимо от воли государственного служащего (например, государственный служащий длительное время не располагает сведениями о местонахождении супруги (супруга) и у него отсутствуют возможности для получения такой информации)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xmlns="" id="{F99E04FD-AB5B-9A00-5580-093F007387AC}"/>
              </a:ext>
            </a:extLst>
          </p:cNvPr>
          <p:cNvSpPr/>
          <p:nvPr/>
        </p:nvSpPr>
        <p:spPr>
          <a:xfrm>
            <a:off x="545398" y="3086852"/>
            <a:ext cx="2352855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Объективная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причина</a:t>
            </a:r>
          </a:p>
        </p:txBody>
      </p:sp>
      <p:sp>
        <p:nvSpPr>
          <p:cNvPr id="32" name="Нашивка 30">
            <a:extLst>
              <a:ext uri="{FF2B5EF4-FFF2-40B4-BE49-F238E27FC236}">
                <a16:creationId xmlns:a16="http://schemas.microsoft.com/office/drawing/2014/main" xmlns="" id="{06588137-11CD-FCDC-E7DD-74512F90E1CB}"/>
              </a:ext>
            </a:extLst>
          </p:cNvPr>
          <p:cNvSpPr/>
          <p:nvPr/>
        </p:nvSpPr>
        <p:spPr>
          <a:xfrm>
            <a:off x="2372666" y="3157972"/>
            <a:ext cx="462893" cy="656192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xmlns="" id="{79EB5B35-03D2-33AE-21AA-83BEC7852412}"/>
              </a:ext>
            </a:extLst>
          </p:cNvPr>
          <p:cNvSpPr/>
          <p:nvPr/>
        </p:nvSpPr>
        <p:spPr>
          <a:xfrm>
            <a:off x="2793670" y="4070314"/>
            <a:ext cx="8991932" cy="540448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причина, которая обоснованно препятствовала государственному служащему представить необходимые сведения (болезнь, командировка и т.п.)</a:t>
            </a: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xmlns="" id="{1F8F336F-1E8F-9C4A-025E-0F65C662A09B}"/>
              </a:ext>
            </a:extLst>
          </p:cNvPr>
          <p:cNvSpPr/>
          <p:nvPr/>
        </p:nvSpPr>
        <p:spPr>
          <a:xfrm>
            <a:off x="545398" y="3941322"/>
            <a:ext cx="2352856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Уважительная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причина</a:t>
            </a:r>
          </a:p>
        </p:txBody>
      </p:sp>
      <p:sp>
        <p:nvSpPr>
          <p:cNvPr id="35" name="Нашивка 30">
            <a:extLst>
              <a:ext uri="{FF2B5EF4-FFF2-40B4-BE49-F238E27FC236}">
                <a16:creationId xmlns:a16="http://schemas.microsoft.com/office/drawing/2014/main" xmlns="" id="{C15B4457-C43D-7419-8E3B-1FFAFA7F89B8}"/>
              </a:ext>
            </a:extLst>
          </p:cNvPr>
          <p:cNvSpPr/>
          <p:nvPr/>
        </p:nvSpPr>
        <p:spPr>
          <a:xfrm>
            <a:off x="2372666" y="4012442"/>
            <a:ext cx="462893" cy="656192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xmlns="" id="{552A479C-506C-681B-2065-A2CEFF33DA96}"/>
              </a:ext>
            </a:extLst>
          </p:cNvPr>
          <p:cNvSpPr/>
          <p:nvPr/>
        </p:nvSpPr>
        <p:spPr>
          <a:xfrm>
            <a:off x="545398" y="4790714"/>
            <a:ext cx="11240203" cy="936000"/>
          </a:xfrm>
          <a:prstGeom prst="rect">
            <a:avLst/>
          </a:prstGeom>
          <a:noFill/>
          <a:ln w="28575">
            <a:solidFill>
              <a:srgbClr val="F86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Возможна ситуация, когда причина является одновременно объективной и неуважительной, в частности, отказ супруги (супруга) представить сведения в связи с обязательствами, взятыми супругой (супругом) перед третьими лицами</a:t>
            </a:r>
            <a:endParaRPr lang="ru-RU" b="1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xmlns="" id="{7E4A4A7F-7E27-06DE-CC93-0DEFB5E295D3}"/>
              </a:ext>
            </a:extLst>
          </p:cNvPr>
          <p:cNvSpPr/>
          <p:nvPr/>
        </p:nvSpPr>
        <p:spPr>
          <a:xfrm>
            <a:off x="545398" y="5874831"/>
            <a:ext cx="11240203" cy="84420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accent5">
                    <a:lumMod val="75000"/>
                  </a:schemeClr>
                </a:solidFill>
              </a:rPr>
              <a:t>Методические рекомендации по организации работы комиссий по соблюдению требований к служебному поведению федеральных государственных служащих и урегулированию конфликта интересов (аттестационных комиссий) в федеральных государственных органах, одобренные президиумом Совета при Президенте Российской Федерации по противодействию коррупции (протокол от 13 апреля 2011 г. № 24)</a:t>
            </a:r>
            <a:endParaRPr lang="ru-RU" sz="1400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558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17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Общие вопросы по представлению справки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6B0232FD-B8F5-44B5-8205-4842917C7C1B}"/>
              </a:ext>
            </a:extLst>
          </p:cNvPr>
          <p:cNvSpPr/>
          <p:nvPr/>
        </p:nvSpPr>
        <p:spPr>
          <a:xfrm>
            <a:off x="545398" y="2607517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 общему правилу, справка подается один раз; уточненная справка также подается один раз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7EB8C388-9136-402C-84B2-D06F614105F6}"/>
              </a:ext>
            </a:extLst>
          </p:cNvPr>
          <p:cNvSpPr/>
          <p:nvPr/>
        </p:nvSpPr>
        <p:spPr>
          <a:xfrm>
            <a:off x="545398" y="3137997"/>
            <a:ext cx="11240201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Уточненная справка подается в течение месяца со дня окончания декларационной кампании: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подать уточненную справку в период декларационной кампании нельзя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A1CAD9FE-DCC8-47B5-B5DC-F911FA71F79C}"/>
              </a:ext>
            </a:extLst>
          </p:cNvPr>
          <p:cNvSpPr/>
          <p:nvPr/>
        </p:nvSpPr>
        <p:spPr>
          <a:xfrm>
            <a:off x="545398" y="1429037"/>
            <a:ext cx="11240201" cy="100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Справка распечатывается, подписывается и включается в личное дело (при наличии);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представление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.XSB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файла не отменяет необходимость представить справку в бумажном варианте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(необходимо предусмотреть соответствующие положения в порядке представления справки)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FA0B7E28-D4BB-41DD-95AD-2C8CFDDEA442}"/>
              </a:ext>
            </a:extLst>
          </p:cNvPr>
          <p:cNvSpPr/>
          <p:nvPr/>
        </p:nvSpPr>
        <p:spPr>
          <a:xfrm>
            <a:off x="545398" y="4774957"/>
            <a:ext cx="11240201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Обязательные для приложения к справке документы предусмотрены для разделов 2 и 4,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все остальное – факультативно и по желанию декларанта; все приложения приобщаются к справке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F4289B70-7A41-4D2B-B478-7472FFD3345A}"/>
              </a:ext>
            </a:extLst>
          </p:cNvPr>
          <p:cNvSpPr/>
          <p:nvPr/>
        </p:nvSpPr>
        <p:spPr>
          <a:xfrm>
            <a:off x="545398" y="5593437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При приеме справки необходимо оценивать ее форму: сдана ли с использованием актуальной версии СПО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C4EAC368-7188-4B3F-A53B-2CD54488722A}"/>
              </a:ext>
            </a:extLst>
          </p:cNvPr>
          <p:cNvSpPr/>
          <p:nvPr/>
        </p:nvSpPr>
        <p:spPr>
          <a:xfrm>
            <a:off x="545398" y="3956477"/>
            <a:ext cx="11240201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Представление уточненных сведений предусматривает повторное представление только справки,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в которой не отражены или не полностью отражены какие-либо сведения либо имеются ошибки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6D480A79-19ED-6230-4907-E4D547D90CDD}"/>
              </a:ext>
            </a:extLst>
          </p:cNvPr>
          <p:cNvSpPr/>
          <p:nvPr/>
        </p:nvSpPr>
        <p:spPr>
          <a:xfrm>
            <a:off x="545397" y="6123915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Разные признаки, разные строки в соответствующих подразделах (разделах)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справки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6353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18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Титульный лист декларации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B629A2E5-72EC-4F03-BA4A-FE76CFE24889}"/>
              </a:ext>
            </a:extLst>
          </p:cNvPr>
          <p:cNvSpPr/>
          <p:nvPr/>
        </p:nvSpPr>
        <p:spPr>
          <a:xfrm>
            <a:off x="545398" y="3737244"/>
            <a:ext cx="11240202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"Самозанятый" это обыденное понимание; по факту это применение специального налогового режима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"Налог на профессиональный доход"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821094" y="2622244"/>
            <a:ext cx="1011681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</a:rPr>
              <a:t>"Титульной" является должность, при замещении которой возлагается обязанность представить декларацию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821096" y="1819669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</a:rPr>
              <a:t>СНИЛС с ноября 2013 года присваивается новорожденным в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</a:rPr>
              <a:t>беззаявительном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</a:rPr>
              <a:t> порядке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446002" y="2547562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89772" y="1632678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89772" y="2561518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xmlns="" id="{A46EF2EC-C169-4276-A996-658939D8B307}"/>
              </a:ext>
            </a:extLst>
          </p:cNvPr>
          <p:cNvCxnSpPr/>
          <p:nvPr/>
        </p:nvCxnSpPr>
        <p:spPr>
          <a:xfrm>
            <a:off x="407899" y="5331145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C2D87CF2-8A17-46E0-86D4-67D5EA80784B}"/>
              </a:ext>
            </a:extLst>
          </p:cNvPr>
          <p:cNvSpPr/>
          <p:nvPr/>
        </p:nvSpPr>
        <p:spPr>
          <a:xfrm>
            <a:off x="545398" y="4534194"/>
            <a:ext cx="10093574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Служащий может применять "Налог на профессиональный доход" только в отношении сдачи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в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аренду (наем) жилых помещений (письмо Минтруда России от 19.04.2021 № 28-6/10/В-4623) 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8290E1DE-82EB-416E-F45D-7A82AC641E8C}"/>
              </a:ext>
            </a:extLst>
          </p:cNvPr>
          <p:cNvSpPr/>
          <p:nvPr/>
        </p:nvSpPr>
        <p:spPr>
          <a:xfrm>
            <a:off x="552861" y="5502428"/>
            <a:ext cx="11232738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Информацию о том, что лицо зарегистрировано в качестве индивидуального предпринимателя необходимо указывать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8FB4106C-F76D-3E81-B689-9F28CC317E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0987" y="4420888"/>
            <a:ext cx="874612" cy="87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31306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19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1. Сведения о доходах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3946E44A-3C5E-4A5C-A31A-DE87A59195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74630" y="1357918"/>
            <a:ext cx="7442740" cy="5410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308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551543" y="766815"/>
            <a:ext cx="110889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accent6"/>
                </a:solidFill>
              </a:rPr>
              <a:t>Полномочия Минтруда России </a:t>
            </a:r>
          </a:p>
          <a:p>
            <a:pPr algn="ctr"/>
            <a:r>
              <a:rPr lang="ru-RU" sz="2800" b="1" dirty="0">
                <a:solidFill>
                  <a:schemeClr val="accent6"/>
                </a:solidFill>
              </a:rPr>
              <a:t>и антикоррупционные требования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73BF9FBB-95A8-4444-AA47-0FCFC9E336A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 b="18840"/>
          <a:stretch/>
        </p:blipFill>
        <p:spPr>
          <a:xfrm>
            <a:off x="382999" y="1930990"/>
            <a:ext cx="3255633" cy="3302817"/>
          </a:xfrm>
          <a:prstGeom prst="rect">
            <a:avLst/>
          </a:prstGeom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8BAC3224-1B2E-E17C-6FFC-E9C2171D68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144805"/>
              </p:ext>
            </p:extLst>
          </p:nvPr>
        </p:nvGraphicFramePr>
        <p:xfrm>
          <a:off x="4219286" y="2188831"/>
          <a:ext cx="7589715" cy="27871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6735">
                  <a:extLst>
                    <a:ext uri="{9D8B030D-6E8A-4147-A177-3AD203B41FA5}">
                      <a16:colId xmlns:a16="http://schemas.microsoft.com/office/drawing/2014/main" xmlns="" val="3045483869"/>
                    </a:ext>
                  </a:extLst>
                </a:gridCol>
                <a:gridCol w="6622980">
                  <a:extLst>
                    <a:ext uri="{9D8B030D-6E8A-4147-A177-3AD203B41FA5}">
                      <a16:colId xmlns:a16="http://schemas.microsoft.com/office/drawing/2014/main" xmlns="" val="4147634787"/>
                    </a:ext>
                  </a:extLst>
                </a:gridCol>
              </a:tblGrid>
              <a:tr h="972000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1.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Оказание консультативной и методической помощи </a:t>
                      </a:r>
                      <a:b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</a:br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в реализации требований антикоррупционного законодательства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3591504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ru-RU" sz="5400" b="1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2.</a:t>
                      </a:r>
                      <a:endParaRPr lang="ru-RU" sz="5400" b="1" dirty="0">
                        <a:solidFill>
                          <a:schemeClr val="accent4"/>
                        </a:solidFill>
                        <a:latin typeface="Segoe UI Black" panose="020B0A02040204020203" pitchFamily="34" charset="0"/>
                        <a:ea typeface="Segoe UI Black" panose="020B0A02040204020203" pitchFamily="34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Издание инструктивно-методических материалов </a:t>
                      </a:r>
                      <a:b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 вопросам противодействия коррупции</a:t>
                      </a:r>
                      <a:endParaRPr lang="ru-RU" sz="2000" b="1" dirty="0">
                        <a:solidFill>
                          <a:schemeClr val="accent5">
                            <a:lumMod val="75000"/>
                          </a:schemeClr>
                        </a:solidFill>
                        <a:cs typeface="Times New Roman" panose="02020603050405020304" pitchFamily="18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20464952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ru-RU" sz="5400" b="1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3.</a:t>
                      </a:r>
                      <a:endParaRPr lang="ru-RU" sz="5400" b="1" dirty="0">
                        <a:solidFill>
                          <a:schemeClr val="accent4"/>
                        </a:solidFill>
                        <a:latin typeface="Segoe UI Black" panose="020B0A02040204020203" pitchFamily="34" charset="0"/>
                        <a:ea typeface="Segoe UI Black" panose="020B0A02040204020203" pitchFamily="34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Консультативно-методическое обеспечение мер, направленных на предупреждение коррупции </a:t>
                      </a:r>
                      <a:r>
                        <a:rPr lang="ru-RU" sz="20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/>
                      </a:r>
                      <a:br>
                        <a:rPr lang="ru-RU" sz="20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</a:br>
                      <a:r>
                        <a:rPr lang="ru-RU" sz="20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в </a:t>
                      </a:r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организациях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400228160"/>
                  </a:ext>
                </a:extLst>
              </a:tr>
            </a:tbl>
          </a:graphicData>
        </a:graphic>
      </p:graphicFrame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63E8F6DD-4B34-CADF-23D4-9DD6465AC023}"/>
              </a:ext>
            </a:extLst>
          </p:cNvPr>
          <p:cNvSpPr/>
          <p:nvPr/>
        </p:nvSpPr>
        <p:spPr>
          <a:xfrm>
            <a:off x="375469" y="5652655"/>
            <a:ext cx="11410131" cy="717664"/>
          </a:xfrm>
          <a:prstGeom prst="rect">
            <a:avLst/>
          </a:prstGeom>
          <a:noFill/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См. пункт 25 Указа Президента Российской Федерации от 2 апреля 2013 г. № 309 "О мерах по реализации отдельных положений Федерального закона "О противодействии коррупции"</a:t>
            </a:r>
          </a:p>
        </p:txBody>
      </p:sp>
      <p:pic>
        <p:nvPicPr>
          <p:cNvPr id="2" name="Объект 11">
            <a:extLst>
              <a:ext uri="{FF2B5EF4-FFF2-40B4-BE49-F238E27FC236}">
                <a16:creationId xmlns:a16="http://schemas.microsoft.com/office/drawing/2014/main" xmlns="" id="{0DE67584-AE8A-2DC0-E885-3553DD39ED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1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6331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20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1. Сведения о доходах</a:t>
            </a:r>
          </a:p>
        </p:txBody>
      </p:sp>
      <p:sp>
        <p:nvSpPr>
          <p:cNvPr id="17" name="Пятиугольник 16"/>
          <p:cNvSpPr/>
          <p:nvPr/>
        </p:nvSpPr>
        <p:spPr>
          <a:xfrm>
            <a:off x="552860" y="5356015"/>
            <a:ext cx="3457163" cy="792000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Иные доходы</a:t>
            </a:r>
          </a:p>
        </p:txBody>
      </p:sp>
      <p:sp>
        <p:nvSpPr>
          <p:cNvPr id="20" name="Пятиугольник 19"/>
          <p:cNvSpPr/>
          <p:nvPr/>
        </p:nvSpPr>
        <p:spPr>
          <a:xfrm>
            <a:off x="552862" y="2484464"/>
            <a:ext cx="3457163" cy="792000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b="1" dirty="0"/>
              <a:t>Доходы, предусмотренные строками 1-5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5219512" y="3386134"/>
            <a:ext cx="6566087" cy="73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just"/>
            <a:r>
              <a:rPr lang="ru-RU" sz="1400" b="1" dirty="0">
                <a:solidFill>
                  <a:schemeClr val="accent5">
                    <a:lumMod val="75000"/>
                  </a:schemeClr>
                </a:solidFill>
              </a:rPr>
              <a:t>Как правило, организации (физические лица) являются одновременно налоговыми агентами, на которых возложены обязанности по исчислению, удержанию у налогоплательщика и перечислению налогов  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231798" y="6256388"/>
            <a:ext cx="6553801" cy="4920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sz="1400" b="1" dirty="0">
                <a:solidFill>
                  <a:schemeClr val="accent5">
                    <a:lumMod val="75000"/>
                  </a:schemeClr>
                </a:solidFill>
              </a:rPr>
              <a:t>Некоторые доходы могут не 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облагаться </a:t>
            </a:r>
            <a:r>
              <a:rPr lang="ru-RU" sz="1400" b="1" dirty="0">
                <a:solidFill>
                  <a:schemeClr val="accent5">
                    <a:lumMod val="75000"/>
                  </a:schemeClr>
                </a:solidFill>
              </a:rPr>
              <a:t>налогом 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(или </a:t>
            </a:r>
            <a:r>
              <a:rPr lang="ru-RU" sz="1400" b="1" dirty="0">
                <a:solidFill>
                  <a:schemeClr val="accent5">
                    <a:lumMod val="75000"/>
                  </a:schemeClr>
                </a:solidFill>
              </a:rPr>
              <a:t>лицо обязано самостоятельно уплатить 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налог)</a:t>
            </a:r>
            <a:endParaRPr lang="ru-RU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9AFEE975-328F-4CDC-B22D-F032B557691E}"/>
              </a:ext>
            </a:extLst>
          </p:cNvPr>
          <p:cNvSpPr/>
          <p:nvPr/>
        </p:nvSpPr>
        <p:spPr>
          <a:xfrm>
            <a:off x="552862" y="1647446"/>
            <a:ext cx="11232737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Понятие "доход" в антикоррупционном законодательстве не тождественно понятию "доход" в налоговом законодательстве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996A600A-2A59-40AD-9CCD-1FC3B6DF4D8B}"/>
              </a:ext>
            </a:extLst>
          </p:cNvPr>
          <p:cNvSpPr/>
          <p:nvPr/>
        </p:nvSpPr>
        <p:spPr>
          <a:xfrm>
            <a:off x="4222714" y="2484464"/>
            <a:ext cx="7562885" cy="792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ФНС России</a:t>
            </a:r>
            <a:r>
              <a:rPr lang="ru-RU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smtClean="0">
                <a:solidFill>
                  <a:schemeClr val="accent5">
                    <a:lumMod val="75000"/>
                  </a:schemeClr>
                </a:solidFill>
              </a:rPr>
              <a:t>фонды,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Банк России, организации (физические лица), которые выплачивают денежные средства декларанту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EFE0413C-2314-4FAF-AAC1-48ED7F0B600C}"/>
              </a:ext>
            </a:extLst>
          </p:cNvPr>
          <p:cNvSpPr/>
          <p:nvPr/>
        </p:nvSpPr>
        <p:spPr>
          <a:xfrm>
            <a:off x="4222714" y="5356015"/>
            <a:ext cx="7562885" cy="792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От физических или юридических лиц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D102B74A-C13B-CBE3-66F9-A2C33B61684F}"/>
              </a:ext>
            </a:extLst>
          </p:cNvPr>
          <p:cNvSpPr/>
          <p:nvPr/>
        </p:nvSpPr>
        <p:spPr>
          <a:xfrm>
            <a:off x="552860" y="4227670"/>
            <a:ext cx="11232737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Доход от ценных бумаг выражается в величине суммы положительного финансового результата (сумма налоговой базы, а не общая сумма дохода)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146F1F01-4AC0-07DF-9F1B-554F3F60548D}"/>
              </a:ext>
            </a:extLst>
          </p:cNvPr>
          <p:cNvSpPr/>
          <p:nvPr/>
        </p:nvSpPr>
        <p:spPr>
          <a:xfrm>
            <a:off x="552860" y="4905814"/>
            <a:ext cx="11232737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Положительный финансовый результат только для отдельных видов доходов </a:t>
            </a:r>
          </a:p>
        </p:txBody>
      </p:sp>
    </p:spTree>
    <p:extLst>
      <p:ext uri="{BB962C8B-B14F-4D97-AF65-F5344CB8AC3E}">
        <p14:creationId xmlns:p14="http://schemas.microsoft.com/office/powerpoint/2010/main" val="35760010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21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1. Сведения о доходах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E7174448-1459-45DE-9B7D-1EFEF5B0034A}"/>
              </a:ext>
            </a:extLst>
          </p:cNvPr>
          <p:cNvSpPr/>
          <p:nvPr/>
        </p:nvSpPr>
        <p:spPr>
          <a:xfrm>
            <a:off x="545400" y="1600472"/>
            <a:ext cx="11240200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Доход, полученный в натуральной форме, не отражается.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Когда будет реализован, тогда будет указан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3ED6C75B-DC63-4B6C-9723-EDE6679330DC}"/>
              </a:ext>
            </a:extLst>
          </p:cNvPr>
          <p:cNvSpPr/>
          <p:nvPr/>
        </p:nvSpPr>
        <p:spPr>
          <a:xfrm>
            <a:off x="552862" y="4938220"/>
            <a:ext cx="11232738" cy="93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Денежные средства в виде кредитов (займов) в разделе 1 справки не указываются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Договор займа между гражданами должен быть заключен в письменной форме, если его сумма превышает десять тысяч рублей, а в случае, когда займодавцем является юридическое лицо, - независимо от суммы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4A69BF7C-2D0F-ED0E-451F-BB4BCADA6A60}"/>
              </a:ext>
            </a:extLst>
          </p:cNvPr>
          <p:cNvSpPr/>
          <p:nvPr/>
        </p:nvSpPr>
        <p:spPr>
          <a:xfrm>
            <a:off x="552862" y="2362909"/>
            <a:ext cx="11232738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Указывается любой доход вне зависимости от размера, в т.ч. полученный в качестве подарка на день рождения или иной праздник,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переведенные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("подаренные") денежные средства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F459473B-17B6-C3FD-AF67-ED84CCD7625C}"/>
              </a:ext>
            </a:extLst>
          </p:cNvPr>
          <p:cNvSpPr/>
          <p:nvPr/>
        </p:nvSpPr>
        <p:spPr>
          <a:xfrm>
            <a:off x="552862" y="3125346"/>
            <a:ext cx="11232738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2-НДФЛ формально нет, в рамках редакционной правки заменили на "Справку о доходах и суммах налогов физического лица" (для декларанта ничего не поменялось)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2958463E-7FCB-22C6-F289-2F8E0494DA76}"/>
              </a:ext>
            </a:extLst>
          </p:cNvPr>
          <p:cNvSpPr/>
          <p:nvPr/>
        </p:nvSpPr>
        <p:spPr>
          <a:xfrm>
            <a:off x="552862" y="3887783"/>
            <a:ext cx="11232738" cy="93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Государственный сертификат на материнский (семейный) капитал указывается в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случае,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если в отчетном периоде служащий (работник) или его супруга (супруг) распорядился (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-ась) средствами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материнского (семейного) капитала в полном объеме либо частично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4A3E5283-5AA0-72D5-4CEA-3081D13B2E33}"/>
              </a:ext>
            </a:extLst>
          </p:cNvPr>
          <p:cNvSpPr/>
          <p:nvPr/>
        </p:nvSpPr>
        <p:spPr>
          <a:xfrm>
            <a:off x="545400" y="5988655"/>
            <a:ext cx="11240200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Отсутствие необходимости отражать "туристический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кешбэк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", "детский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кешбэк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4374380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C5A0DD77-EE0B-482D-B551-D08CD00F32EE}"/>
              </a:ext>
            </a:extLst>
          </p:cNvPr>
          <p:cNvSpPr txBox="1"/>
          <p:nvPr/>
        </p:nvSpPr>
        <p:spPr>
          <a:xfrm>
            <a:off x="545400" y="78407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1. Сведения о доходах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8FE289B0-77A4-E4A4-F494-637400B70CFC}"/>
              </a:ext>
            </a:extLst>
          </p:cNvPr>
          <p:cNvSpPr/>
          <p:nvPr/>
        </p:nvSpPr>
        <p:spPr>
          <a:xfrm>
            <a:off x="545400" y="1600471"/>
            <a:ext cx="11240200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 указываются сведения о социальном, имущественном, инвестиционном налоговом вычете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30942875-2B04-2728-19CD-50DAE7690C7E}"/>
              </a:ext>
            </a:extLst>
          </p:cNvPr>
          <p:cNvSpPr/>
          <p:nvPr/>
        </p:nvSpPr>
        <p:spPr>
          <a:xfrm>
            <a:off x="545400" y="2174862"/>
            <a:ext cx="11240200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Гранты указываются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204E3C5E-226E-9214-F3CD-3F9E5382300B}"/>
              </a:ext>
            </a:extLst>
          </p:cNvPr>
          <p:cNvSpPr/>
          <p:nvPr/>
        </p:nvSpPr>
        <p:spPr>
          <a:xfrm>
            <a:off x="545400" y="2714988"/>
            <a:ext cx="11240200" cy="1031835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 указывается возврат денежных средств за оплаченные за третьих лиц товары, работы и услуги, если факт такой оплаты может быть подтвержден (например, покупка товаров в пользу родителей, участие в родительском комитете)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xmlns="" id="{7EEC9694-A911-FE4F-24F9-DA061BCA40DF}"/>
              </a:ext>
            </a:extLst>
          </p:cNvPr>
          <p:cNvSpPr/>
          <p:nvPr/>
        </p:nvSpPr>
        <p:spPr>
          <a:xfrm>
            <a:off x="545400" y="3849028"/>
            <a:ext cx="11240200" cy="724502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 указываются денежные средства,  связанные с оплатой коммунальных и иных услуг, наймом жилого помещения</a:t>
            </a:r>
          </a:p>
        </p:txBody>
      </p:sp>
    </p:spTree>
    <p:extLst>
      <p:ext uri="{BB962C8B-B14F-4D97-AF65-F5344CB8AC3E}">
        <p14:creationId xmlns:p14="http://schemas.microsoft.com/office/powerpoint/2010/main" val="38325911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2. Сведения о расходах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9AFEE975-328F-4CDC-B22D-F032B557691E}"/>
              </a:ext>
            </a:extLst>
          </p:cNvPr>
          <p:cNvSpPr/>
          <p:nvPr/>
        </p:nvSpPr>
        <p:spPr>
          <a:xfrm>
            <a:off x="545400" y="2840078"/>
            <a:ext cx="11240200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Данный раздел заполняется только в случае отдельных сделок, совершенных в отчетном периоде, расходы по которым превышают трехгодовой общий доход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D971428D-EA20-47AD-9592-A513CF257B60}"/>
              </a:ext>
            </a:extLst>
          </p:cNvPr>
          <p:cNvSpPr/>
          <p:nvPr/>
        </p:nvSpPr>
        <p:spPr>
          <a:xfrm>
            <a:off x="545400" y="3565360"/>
            <a:ext cx="11240200" cy="432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Заполнение раздела при отсутствии оснований не является правонарушением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0A21A202-D80E-4B30-91A6-E44BF58B3B08}"/>
              </a:ext>
            </a:extLst>
          </p:cNvPr>
          <p:cNvSpPr/>
          <p:nvPr/>
        </p:nvSpPr>
        <p:spPr>
          <a:xfrm>
            <a:off x="545400" y="4146642"/>
            <a:ext cx="11240200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Доход несовершеннолетнего ребенка при расчете общего дохода не учитывается, но может являться источником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91645C8C-5B42-4629-8778-239E00A2C853}"/>
              </a:ext>
            </a:extLst>
          </p:cNvPr>
          <p:cNvSpPr/>
          <p:nvPr/>
        </p:nvSpPr>
        <p:spPr>
          <a:xfrm>
            <a:off x="545400" y="4871924"/>
            <a:ext cx="11240200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Общий доход рассчитывается только в случае, если на момент совершения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сделки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уже три отчетных периода как декларанты находятся в браке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B5791623-FFCE-493F-800B-28FF829D1779}"/>
              </a:ext>
            </a:extLst>
          </p:cNvPr>
          <p:cNvSpPr/>
          <p:nvPr/>
        </p:nvSpPr>
        <p:spPr>
          <a:xfrm>
            <a:off x="545400" y="5597206"/>
            <a:ext cx="112402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Если супругой (супругом) служащего (работника) сделка совершена до брака, то такая сделка не отражается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xmlns="" id="{85F6F976-1C05-4F13-953C-3E8883ABDE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7943" y="1424427"/>
            <a:ext cx="7743825" cy="971550"/>
          </a:xfrm>
          <a:prstGeom prst="rect">
            <a:avLst/>
          </a:prstGeom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05E0B3D5-E96E-43E1-8B36-660598E43CBA}"/>
              </a:ext>
            </a:extLst>
          </p:cNvPr>
          <p:cNvSpPr/>
          <p:nvPr/>
        </p:nvSpPr>
        <p:spPr>
          <a:xfrm>
            <a:off x="545400" y="6178490"/>
            <a:ext cx="112402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Если лицом сделка совершена до поступления на службу (работу), то такая сделка не отражается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2349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7" name="Пятиугольник 36"/>
          <p:cNvSpPr/>
          <p:nvPr/>
        </p:nvSpPr>
        <p:spPr>
          <a:xfrm>
            <a:off x="559629" y="2521368"/>
            <a:ext cx="2291198" cy="792000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Недвижимое имущество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59629" y="80180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3. Сведения об имуществе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0B050EF4-9FD5-4E10-8539-2E42F607D6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8850" y="1399445"/>
            <a:ext cx="7781925" cy="962025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79B7BF6A-2C3F-4877-9F5B-A779AC7056C9}"/>
              </a:ext>
            </a:extLst>
          </p:cNvPr>
          <p:cNvSpPr/>
          <p:nvPr/>
        </p:nvSpPr>
        <p:spPr>
          <a:xfrm>
            <a:off x="3088977" y="2509415"/>
            <a:ext cx="8696624" cy="792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Росреестр  (сведения, содержащиеся в ЕГРН)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Специальные основания возникновения собственности (наследство, пай, проч.)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DACD7E94-75D7-4CD1-AD83-B28134F15632}"/>
              </a:ext>
            </a:extLst>
          </p:cNvPr>
          <p:cNvSpPr/>
          <p:nvPr/>
        </p:nvSpPr>
        <p:spPr>
          <a:xfrm>
            <a:off x="3088976" y="3428060"/>
            <a:ext cx="8696623" cy="36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just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Каждый объект отдельно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CF5E7C5A-E890-45AE-8804-3565FCB3919D}"/>
              </a:ext>
            </a:extLst>
          </p:cNvPr>
          <p:cNvSpPr/>
          <p:nvPr/>
        </p:nvSpPr>
        <p:spPr>
          <a:xfrm>
            <a:off x="3088976" y="3914705"/>
            <a:ext cx="8696623" cy="36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just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Совместная собственность указывается по официальным документам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EC296211-1FAB-40A9-B368-5BF631A39B34}"/>
              </a:ext>
            </a:extLst>
          </p:cNvPr>
          <p:cNvSpPr/>
          <p:nvPr/>
        </p:nvSpPr>
        <p:spPr>
          <a:xfrm>
            <a:off x="3088976" y="4401350"/>
            <a:ext cx="8696623" cy="57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Общая долевая собственность МКД или садоводства (огородничества)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не указывается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B3788D6A-68D5-44CA-BD5D-97F27FAB5D65}"/>
              </a:ext>
            </a:extLst>
          </p:cNvPr>
          <p:cNvSpPr/>
          <p:nvPr/>
        </p:nvSpPr>
        <p:spPr>
          <a:xfrm>
            <a:off x="3088976" y="5103995"/>
            <a:ext cx="8696623" cy="57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Земля под МКД не указывается, даже если лицо выделило себе право собственности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E20A2D63-2214-4EB4-A65F-5C07E111C999}"/>
              </a:ext>
            </a:extLst>
          </p:cNvPr>
          <p:cNvSpPr/>
          <p:nvPr/>
        </p:nvSpPr>
        <p:spPr>
          <a:xfrm>
            <a:off x="3088976" y="5806640"/>
            <a:ext cx="8696623" cy="57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Если имущество приобретено, но право собственности не зарегистрировано (отсутствуют специальные основания), то отражается в пользовании</a:t>
            </a:r>
          </a:p>
        </p:txBody>
      </p:sp>
      <p:sp>
        <p:nvSpPr>
          <p:cNvPr id="19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8878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24" name="Пятиугольник 23"/>
          <p:cNvSpPr/>
          <p:nvPr/>
        </p:nvSpPr>
        <p:spPr>
          <a:xfrm>
            <a:off x="559629" y="2542084"/>
            <a:ext cx="2291198" cy="752031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Транспортное средство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59629" y="80180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3. Сведения об имуществе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56A3D5DD-B8EF-4AA8-AAE8-25AA059E7F4D}"/>
              </a:ext>
            </a:extLst>
          </p:cNvPr>
          <p:cNvSpPr/>
          <p:nvPr/>
        </p:nvSpPr>
        <p:spPr>
          <a:xfrm>
            <a:off x="3088978" y="2530130"/>
            <a:ext cx="8696623" cy="763985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Регистрирующие органы по компетенции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A0F96604-0424-4D78-9F51-4DCAA6D2BB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8850" y="1451177"/>
            <a:ext cx="7734300" cy="914400"/>
          </a:xfrm>
          <a:prstGeom prst="rect">
            <a:avLst/>
          </a:prstGeom>
        </p:spPr>
      </p:pic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496D9BF0-1017-4B76-87EA-78D8A42754A0}"/>
              </a:ext>
            </a:extLst>
          </p:cNvPr>
          <p:cNvSpPr/>
          <p:nvPr/>
        </p:nvSpPr>
        <p:spPr>
          <a:xfrm>
            <a:off x="3088977" y="3400794"/>
            <a:ext cx="8696622" cy="7639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Регистрация транспортных средств носит учетный характер, если нет регистрации, то можно написать "отсутствует"</a:t>
            </a:r>
          </a:p>
        </p:txBody>
      </p:sp>
      <p:sp>
        <p:nvSpPr>
          <p:cNvPr id="15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25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1112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228F8A74-E508-4596-96C7-8D1014294F0D}"/>
              </a:ext>
            </a:extLst>
          </p:cNvPr>
          <p:cNvSpPr txBox="1"/>
          <p:nvPr/>
        </p:nvSpPr>
        <p:spPr>
          <a:xfrm>
            <a:off x="543641" y="791422"/>
            <a:ext cx="11088915" cy="120031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Федеральный закон от 31 июля 2020 г. № 259-ФЗ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"О цифровых финансовых активах, цифровой валюте и о внесении изменений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в отдельные законодательные акты Российской Федерации"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43641" y="3084469"/>
            <a:ext cx="554445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цифровые права, включающие </a:t>
            </a: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денежные требования;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возможность осуществления прав по эмиссионным ценным бумагам;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права участия в капитале непубличного акционерного общества;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право требовать передачи эмиссионных ценных бумаг, которые предусмотрены решением о выпуске цифровых финансовых активов в порядке, установленном настоящим Федеральным законом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5" name="Пятиугольник 14"/>
          <p:cNvSpPr/>
          <p:nvPr/>
        </p:nvSpPr>
        <p:spPr>
          <a:xfrm>
            <a:off x="543640" y="2191657"/>
            <a:ext cx="2780131" cy="833080"/>
          </a:xfrm>
          <a:prstGeom prst="homePlat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Цифровые финансовые активы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071722" y="3790396"/>
            <a:ext cx="456083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выпуск, учет и обращение которых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[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цифровых прав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]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возможны только путем внесения (изменения) записей в информационную систему на основе распределенного реестра, а также в иные информационные системы</a:t>
            </a:r>
          </a:p>
        </p:txBody>
      </p:sp>
      <p:sp>
        <p:nvSpPr>
          <p:cNvPr id="16" name="Нашивка 15"/>
          <p:cNvSpPr/>
          <p:nvPr/>
        </p:nvSpPr>
        <p:spPr>
          <a:xfrm>
            <a:off x="6522720" y="3084469"/>
            <a:ext cx="269279" cy="3308598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26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7230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228F8A74-E508-4596-96C7-8D1014294F0D}"/>
              </a:ext>
            </a:extLst>
          </p:cNvPr>
          <p:cNvSpPr txBox="1"/>
          <p:nvPr/>
        </p:nvSpPr>
        <p:spPr>
          <a:xfrm>
            <a:off x="543641" y="791422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Цифровые финансовые активы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8C288374-CEA7-4E96-8FA3-EC89CB952D5C}"/>
              </a:ext>
            </a:extLst>
          </p:cNvPr>
          <p:cNvSpPr/>
          <p:nvPr/>
        </p:nvSpPr>
        <p:spPr>
          <a:xfrm>
            <a:off x="1874963" y="2772271"/>
            <a:ext cx="9428037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Реестр операторов информационных систем: </a:t>
            </a:r>
            <a:r>
              <a:rPr lang="en-US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https://www.cbr.ru/registries/infrastr/#a_132564</a:t>
            </a:r>
            <a:r>
              <a:rPr lang="ru-RU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b="1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AD3203D8-C1D7-4609-B0E7-F845B94F102E}"/>
              </a:ext>
            </a:extLst>
          </p:cNvPr>
          <p:cNvSpPr/>
          <p:nvPr/>
        </p:nvSpPr>
        <p:spPr>
          <a:xfrm>
            <a:off x="1874964" y="1630944"/>
            <a:ext cx="9428036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Банк России ведет реестр операторов информационных систем</a:t>
            </a: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B5FE7C0A-D1E8-48D3-8FC5-F6200E84B79A}"/>
              </a:ext>
            </a:extLst>
          </p:cNvPr>
          <p:cNvCxnSpPr/>
          <p:nvPr/>
        </p:nvCxnSpPr>
        <p:spPr>
          <a:xfrm>
            <a:off x="499871" y="2618041"/>
            <a:ext cx="10803129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70DDFF4D-277F-4499-B6BE-2C1FFC1282E7}"/>
              </a:ext>
            </a:extLst>
          </p:cNvPr>
          <p:cNvSpPr txBox="1"/>
          <p:nvPr/>
        </p:nvSpPr>
        <p:spPr>
          <a:xfrm>
            <a:off x="543641" y="157673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9B16F6AF-D322-44FE-B35B-A35FD612411A}"/>
              </a:ext>
            </a:extLst>
          </p:cNvPr>
          <p:cNvSpPr txBox="1"/>
          <p:nvPr/>
        </p:nvSpPr>
        <p:spPr>
          <a:xfrm>
            <a:off x="543641" y="2706066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BAE0C6E1-7CFA-DB7F-610E-B053E39DBB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670" y="3983013"/>
            <a:ext cx="11333931" cy="186919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741045" y="4259484"/>
            <a:ext cx="844952" cy="1592721"/>
          </a:xfrm>
          <a:prstGeom prst="rect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27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0513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228F8A74-E508-4596-96C7-8D1014294F0D}"/>
              </a:ext>
            </a:extLst>
          </p:cNvPr>
          <p:cNvSpPr txBox="1"/>
          <p:nvPr/>
        </p:nvSpPr>
        <p:spPr>
          <a:xfrm>
            <a:off x="114300" y="791422"/>
            <a:ext cx="11988800" cy="120031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Федеральный закон от </a:t>
            </a:r>
            <a:r>
              <a:rPr lang="en-US" sz="2400" b="1" dirty="0">
                <a:solidFill>
                  <a:schemeClr val="accent6"/>
                </a:solidFill>
              </a:rPr>
              <a:t>2 </a:t>
            </a:r>
            <a:r>
              <a:rPr lang="ru-RU" sz="2400" b="1" dirty="0">
                <a:solidFill>
                  <a:schemeClr val="accent6"/>
                </a:solidFill>
              </a:rPr>
              <a:t>августа 2019 г. № 259-ФЗ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"О привлечении инвестиций с использованием инвестиционных платформ </a:t>
            </a:r>
            <a:br>
              <a:rPr lang="ru-RU" sz="2400" b="1" dirty="0">
                <a:solidFill>
                  <a:schemeClr val="accent6"/>
                </a:solidFill>
              </a:rPr>
            </a:br>
            <a:r>
              <a:rPr lang="ru-RU" sz="2400" b="1" dirty="0">
                <a:solidFill>
                  <a:schemeClr val="accent6"/>
                </a:solidFill>
              </a:rPr>
              <a:t>и о внесении изменений в отдельные законодательные акты Российской Федерации"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43641" y="3084469"/>
            <a:ext cx="554445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цифровые права, предусматривающие</a:t>
            </a: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право требовать передачи вещи (вещей);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право требовать передачи исключительных прав на результаты интеллектуальной деятельности и (или) прав использования результатов интеллектуальной деятельности;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право требовать выполнения работ и (или) оказания услуг</a:t>
            </a:r>
          </a:p>
        </p:txBody>
      </p:sp>
      <p:sp>
        <p:nvSpPr>
          <p:cNvPr id="15" name="Пятиугольник 14"/>
          <p:cNvSpPr/>
          <p:nvPr/>
        </p:nvSpPr>
        <p:spPr>
          <a:xfrm>
            <a:off x="543640" y="2191657"/>
            <a:ext cx="2780131" cy="833080"/>
          </a:xfrm>
          <a:prstGeom prst="homePlat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Утилитарные цифровые права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965042" y="3230662"/>
            <a:ext cx="456083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Права признаются утилитарными цифровыми правами, если они изначально возникли в качестве цифрового права на основании договора о приобретении утилитарного цифрового права, заключенного с использованием инвестиционной платформы</a:t>
            </a:r>
          </a:p>
        </p:txBody>
      </p:sp>
      <p:sp>
        <p:nvSpPr>
          <p:cNvPr id="16" name="Нашивка 15"/>
          <p:cNvSpPr/>
          <p:nvPr/>
        </p:nvSpPr>
        <p:spPr>
          <a:xfrm>
            <a:off x="6400800" y="3084469"/>
            <a:ext cx="256559" cy="2431435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28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2671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228F8A74-E508-4596-96C7-8D1014294F0D}"/>
              </a:ext>
            </a:extLst>
          </p:cNvPr>
          <p:cNvSpPr txBox="1"/>
          <p:nvPr/>
        </p:nvSpPr>
        <p:spPr>
          <a:xfrm>
            <a:off x="543641" y="791422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Утилитарные цифровые права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8C288374-CEA7-4E96-8FA3-EC89CB952D5C}"/>
              </a:ext>
            </a:extLst>
          </p:cNvPr>
          <p:cNvSpPr/>
          <p:nvPr/>
        </p:nvSpPr>
        <p:spPr>
          <a:xfrm>
            <a:off x="1874963" y="2772271"/>
            <a:ext cx="9428037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Реестр операторов инвестиционных платформ: </a:t>
            </a:r>
            <a:r>
              <a:rPr lang="en-US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https://www.cbr.ru/vfs/registers/infr/list_invest_platform_op.xlsx</a:t>
            </a:r>
            <a:r>
              <a:rPr lang="ru-RU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b="1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AD3203D8-C1D7-4609-B0E7-F845B94F102E}"/>
              </a:ext>
            </a:extLst>
          </p:cNvPr>
          <p:cNvSpPr/>
          <p:nvPr/>
        </p:nvSpPr>
        <p:spPr>
          <a:xfrm>
            <a:off x="1874964" y="1630944"/>
            <a:ext cx="9428036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Банк России ведет реестр операторов инвестиционных платформ, определяет порядок ведения такого реестра, состав включаемых в него сведений</a:t>
            </a: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B5FE7C0A-D1E8-48D3-8FC5-F6200E84B79A}"/>
              </a:ext>
            </a:extLst>
          </p:cNvPr>
          <p:cNvCxnSpPr/>
          <p:nvPr/>
        </p:nvCxnSpPr>
        <p:spPr>
          <a:xfrm>
            <a:off x="499871" y="2618041"/>
            <a:ext cx="10803129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70DDFF4D-277F-4499-B6BE-2C1FFC1282E7}"/>
              </a:ext>
            </a:extLst>
          </p:cNvPr>
          <p:cNvSpPr txBox="1"/>
          <p:nvPr/>
        </p:nvSpPr>
        <p:spPr>
          <a:xfrm>
            <a:off x="543641" y="157673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9B16F6AF-D322-44FE-B35B-A35FD612411A}"/>
              </a:ext>
            </a:extLst>
          </p:cNvPr>
          <p:cNvSpPr txBox="1"/>
          <p:nvPr/>
        </p:nvSpPr>
        <p:spPr>
          <a:xfrm>
            <a:off x="543641" y="2706066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AB574F5A-850D-27B2-CE73-86B2FC7873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52986" y="3649782"/>
            <a:ext cx="9029007" cy="299590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670080" y="3917645"/>
            <a:ext cx="1178520" cy="2807124"/>
          </a:xfrm>
          <a:prstGeom prst="rect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29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110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11B111F8-7848-4770-91B8-0ADFAD9E8E1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 b="20327"/>
          <a:stretch/>
        </p:blipFill>
        <p:spPr>
          <a:xfrm>
            <a:off x="8253190" y="1808457"/>
            <a:ext cx="3254400" cy="3241085"/>
          </a:xfrm>
          <a:prstGeom prst="rect">
            <a:avLst/>
          </a:prstGeom>
        </p:spPr>
      </p:pic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5B966577-88C3-41CE-B41F-CCCFE16D3BFE}"/>
              </a:ext>
            </a:extLst>
          </p:cNvPr>
          <p:cNvSpPr/>
          <p:nvPr/>
        </p:nvSpPr>
        <p:spPr>
          <a:xfrm>
            <a:off x="337461" y="5424407"/>
            <a:ext cx="11088914" cy="12769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Политика в сфере противодействия коррупции</a:t>
            </a:r>
          </a:p>
        </p:txBody>
      </p: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xmlns="" id="{4B990A99-66F8-4D79-95FC-2BD52DDF74A8}"/>
              </a:ext>
            </a:extLst>
          </p:cNvPr>
          <p:cNvCxnSpPr/>
          <p:nvPr/>
        </p:nvCxnSpPr>
        <p:spPr>
          <a:xfrm>
            <a:off x="337461" y="5504811"/>
            <a:ext cx="765016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AD6BBAC-D95E-92FD-EDC5-8C4A0521D33A}"/>
              </a:ext>
            </a:extLst>
          </p:cNvPr>
          <p:cNvSpPr txBox="1"/>
          <p:nvPr/>
        </p:nvSpPr>
        <p:spPr>
          <a:xfrm>
            <a:off x="551543" y="766815"/>
            <a:ext cx="110889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accent6"/>
                </a:solidFill>
              </a:rPr>
              <a:t>Методические материалы </a:t>
            </a:r>
          </a:p>
          <a:p>
            <a:pPr algn="ctr"/>
            <a:r>
              <a:rPr lang="ru-RU" sz="2800" b="1" dirty="0">
                <a:solidFill>
                  <a:schemeClr val="accent6"/>
                </a:solidFill>
              </a:rPr>
              <a:t>Минтруда России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xmlns="" id="{FF35D578-7255-EDFD-57DD-EAAA767B56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548912"/>
            <a:ext cx="1027940" cy="1027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xmlns="" id="{6F4136A3-BC4D-9EF4-6BD9-3812D3082B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08133"/>
              </p:ext>
            </p:extLst>
          </p:nvPr>
        </p:nvGraphicFramePr>
        <p:xfrm>
          <a:off x="337461" y="2188831"/>
          <a:ext cx="7589715" cy="26956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6735">
                  <a:extLst>
                    <a:ext uri="{9D8B030D-6E8A-4147-A177-3AD203B41FA5}">
                      <a16:colId xmlns:a16="http://schemas.microsoft.com/office/drawing/2014/main" xmlns="" val="3045483869"/>
                    </a:ext>
                  </a:extLst>
                </a:gridCol>
                <a:gridCol w="6622980">
                  <a:extLst>
                    <a:ext uri="{9D8B030D-6E8A-4147-A177-3AD203B41FA5}">
                      <a16:colId xmlns:a16="http://schemas.microsoft.com/office/drawing/2014/main" xmlns="" val="4147634787"/>
                    </a:ext>
                  </a:extLst>
                </a:gridCol>
              </a:tblGrid>
              <a:tr h="972000">
                <a:tc>
                  <a:txBody>
                    <a:bodyPr/>
                    <a:lstStyle/>
                    <a:p>
                      <a:pPr algn="ctr"/>
                      <a:r>
                        <a:rPr lang="ru-RU" sz="5400" b="1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1.</a:t>
                      </a:r>
                      <a:endParaRPr lang="ru-RU" sz="5400" b="1" dirty="0">
                        <a:solidFill>
                          <a:schemeClr val="accent4"/>
                        </a:solidFill>
                        <a:latin typeface="Segoe UI Black" panose="020B0A02040204020203" pitchFamily="34" charset="0"/>
                        <a:ea typeface="Segoe UI Black" panose="020B0A02040204020203" pitchFamily="34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Согласованы с заинтересованными федеральными государственными органами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3591504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ru-RU" sz="5400" b="1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2.</a:t>
                      </a:r>
                      <a:endParaRPr lang="ru-RU" sz="5400" b="1" dirty="0">
                        <a:solidFill>
                          <a:schemeClr val="accent4"/>
                        </a:solidFill>
                        <a:latin typeface="Segoe UI Black" panose="020B0A02040204020203" pitchFamily="34" charset="0"/>
                        <a:ea typeface="Segoe UI Black" panose="020B0A02040204020203" pitchFamily="34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Размещены в открытом доступе</a:t>
                      </a:r>
                      <a:endParaRPr lang="ru-RU" sz="2000" b="1" dirty="0">
                        <a:solidFill>
                          <a:schemeClr val="accent5">
                            <a:lumMod val="75000"/>
                          </a:schemeClr>
                        </a:solidFill>
                        <a:cs typeface="Times New Roman" panose="02020603050405020304" pitchFamily="18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20464952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3.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Корректируются при необходимости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400228160"/>
                  </a:ext>
                </a:extLst>
              </a:tr>
            </a:tbl>
          </a:graphicData>
        </a:graphic>
      </p:graphicFrame>
      <p:pic>
        <p:nvPicPr>
          <p:cNvPr id="2" name="Объект 11">
            <a:extLst>
              <a:ext uri="{FF2B5EF4-FFF2-40B4-BE49-F238E27FC236}">
                <a16:creationId xmlns:a16="http://schemas.microsoft.com/office/drawing/2014/main" xmlns="" id="{BFB2C1C3-A5AE-92FE-A531-1560F25195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15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3658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228F8A74-E508-4596-96C7-8D1014294F0D}"/>
              </a:ext>
            </a:extLst>
          </p:cNvPr>
          <p:cNvSpPr txBox="1"/>
          <p:nvPr/>
        </p:nvSpPr>
        <p:spPr>
          <a:xfrm>
            <a:off x="462320" y="791422"/>
            <a:ext cx="11267359" cy="120031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Федеральный закон от 31 июля 2020 г. № 259-ФЗ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"О цифровых финансовых активах, цифровой валюте и о внесении изменений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в отдельные законодательные акты Российской Федерации"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43641" y="3084469"/>
            <a:ext cx="1118603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совокупность электронных данных (цифрового кода или обозначения), содержащихся в информационной системе, которые предлагаются и (или) могут быть приняты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800034" lvl="1" indent="-342900">
              <a:buFont typeface="Wingdings" panose="05000000000000000000" pitchFamily="2" charset="2"/>
              <a:buChar char="q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 качестве средства платежа, не являющегося </a:t>
            </a:r>
          </a:p>
          <a:p>
            <a:pPr marL="1257168" lvl="2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денежной единицей Российской Федерации,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1257168" lvl="2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денежной единицей иностранного государства и (или)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1257168" lvl="2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международной денежной или расчетной единицей,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800034" lvl="1" indent="-342900">
              <a:buFont typeface="Wingdings" panose="05000000000000000000" pitchFamily="2" charset="2"/>
              <a:buChar char="q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 (или) в качестве инвестиций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 в отношении которых отсутствует лицо, обязанное перед каждым обладателем таких электронных данных, </a:t>
            </a:r>
            <a:r>
              <a:rPr lang="ru-RU" sz="18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за исключением оператора и (или) узлов информационной системы, обязанных только обеспечивать соответствие порядка выпуска этих электронных данных и осуществления в их отношении действий по внесению (изменению) записей в такую информационную систему ее правилам</a:t>
            </a:r>
            <a:endParaRPr lang="ru-RU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" name="Пятиугольник 14"/>
          <p:cNvSpPr/>
          <p:nvPr/>
        </p:nvSpPr>
        <p:spPr>
          <a:xfrm>
            <a:off x="543640" y="2191657"/>
            <a:ext cx="2780131" cy="833080"/>
          </a:xfrm>
          <a:prstGeom prst="homePlat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Цифровая валюта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C3E6B56F-49FC-F8B2-07E3-D656C718808D}"/>
              </a:ext>
            </a:extLst>
          </p:cNvPr>
          <p:cNvSpPr/>
          <p:nvPr/>
        </p:nvSpPr>
        <p:spPr>
          <a:xfrm>
            <a:off x="371929" y="6223790"/>
            <a:ext cx="11448141" cy="526210"/>
          </a:xfrm>
          <a:prstGeom prst="rect">
            <a:avLst/>
          </a:prstGeom>
          <a:noFill/>
          <a:ln w="19050">
            <a:solidFill>
              <a:srgbClr val="F86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К цифровой валюте не относятся бонусные баллы, бонусы на накопительных дисконтных картах, начисленные банками и иными организациями за пользование их услугами, в том числе в виде денежных средств ("</a:t>
            </a:r>
            <a:r>
              <a:rPr lang="ru-RU" sz="1600" dirty="0" err="1">
                <a:solidFill>
                  <a:schemeClr val="accent5">
                    <a:lumMod val="75000"/>
                  </a:schemeClr>
                </a:solidFill>
              </a:rPr>
              <a:t>кешбэк</a:t>
            </a:r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 сервис"), а также игровая валюта</a:t>
            </a:r>
            <a:endParaRPr lang="ru-RU" sz="1600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30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6173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4" name="Пятиугольник 33"/>
          <p:cNvSpPr/>
          <p:nvPr/>
        </p:nvSpPr>
        <p:spPr>
          <a:xfrm>
            <a:off x="545399" y="3566906"/>
            <a:ext cx="2520000" cy="896619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Счета в кредитных организациях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51542" y="81920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4. Сведения о счетах в банках и иных кредитных организациях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250D29CE-940C-46B1-AA99-D1B170B14F1D}"/>
              </a:ext>
            </a:extLst>
          </p:cNvPr>
          <p:cNvSpPr/>
          <p:nvPr/>
        </p:nvSpPr>
        <p:spPr>
          <a:xfrm>
            <a:off x="3574473" y="3566906"/>
            <a:ext cx="8211131" cy="896619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Кредитная организация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Банк России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ФНС России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8AE31F8E-3031-4F00-9FF5-A30A58CD5261}"/>
              </a:ext>
            </a:extLst>
          </p:cNvPr>
          <p:cNvSpPr/>
          <p:nvPr/>
        </p:nvSpPr>
        <p:spPr>
          <a:xfrm>
            <a:off x="545399" y="2650530"/>
            <a:ext cx="11240204" cy="6854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Отражаются счета, открытые по состоянию на отчетную дату в банках и иных кредитных организациях на основании гражданско-правового договора на имя лица, в отношении которого представляется справка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86336ADE-BFCA-40A8-9783-712CFFEE57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57878" y="1348414"/>
            <a:ext cx="7743825" cy="1143000"/>
          </a:xfrm>
          <a:prstGeom prst="rect">
            <a:avLst/>
          </a:prstGeom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FE025F9C-F414-4FD1-BC66-97932E672D88}"/>
              </a:ext>
            </a:extLst>
          </p:cNvPr>
          <p:cNvSpPr/>
          <p:nvPr/>
        </p:nvSpPr>
        <p:spPr>
          <a:xfrm>
            <a:off x="3574473" y="4622641"/>
            <a:ext cx="6424168" cy="7639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just"/>
            <a:r>
              <a:rPr lang="ru-RU" sz="1400" b="1" dirty="0">
                <a:solidFill>
                  <a:schemeClr val="accent5">
                    <a:lumMod val="75000"/>
                  </a:schemeClr>
                </a:solidFill>
              </a:rPr>
              <a:t>Счета по вкладу, в том числе по вкладам с наименованием "Классический", "Выгодный", "Комфортный" и др., как правило, являются счетами по вкладу (депозиту) и подлежат отражению в данном разделе как "Депозитный"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45DED221-2220-439E-9685-9D4349AD24E9}"/>
              </a:ext>
            </a:extLst>
          </p:cNvPr>
          <p:cNvSpPr/>
          <p:nvPr/>
        </p:nvSpPr>
        <p:spPr>
          <a:xfrm>
            <a:off x="545399" y="5509585"/>
            <a:ext cx="11240204" cy="99281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Банком России издано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Указание от 27 мая 2021 г. № 5798-У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, которым, в частности, утверждена единая форма предоставления сведений о наличии счетов и иной информации, необходимой для представления гражданами сведений о доходах, расходах, об имуществе и обязательствах имущественного характера</a:t>
            </a:r>
          </a:p>
        </p:txBody>
      </p:sp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31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7359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43" name="TextBox 42"/>
          <p:cNvSpPr txBox="1"/>
          <p:nvPr/>
        </p:nvSpPr>
        <p:spPr>
          <a:xfrm>
            <a:off x="551542" y="81920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4. Сведения о счетах в банках и иных кредитных организациях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45DED221-2220-439E-9685-9D4349AD24E9}"/>
              </a:ext>
            </a:extLst>
          </p:cNvPr>
          <p:cNvSpPr/>
          <p:nvPr/>
        </p:nvSpPr>
        <p:spPr>
          <a:xfrm>
            <a:off x="545399" y="1783290"/>
            <a:ext cx="11240201" cy="648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Положение о том, что рекомендуем руководствоваться Указанием Банка России № 5798-У, является рекомендацией и не требует обязательного обращения декларанта за получением соответствующих сведений 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1C796911-D9C6-43F0-A1CB-F611A12732FB}"/>
              </a:ext>
            </a:extLst>
          </p:cNvPr>
          <p:cNvSpPr/>
          <p:nvPr/>
        </p:nvSpPr>
        <p:spPr>
          <a:xfrm>
            <a:off x="545399" y="2566761"/>
            <a:ext cx="11240201" cy="360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Формой справки не предусмотрено предоставление в обязательном порядке договора об открытии счета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AD48F76F-0E5C-4013-9ADC-B2CE986606EB}"/>
              </a:ext>
            </a:extLst>
          </p:cNvPr>
          <p:cNvSpPr/>
          <p:nvPr/>
        </p:nvSpPr>
        <p:spPr>
          <a:xfrm>
            <a:off x="545399" y="3062232"/>
            <a:ext cx="11240201" cy="99281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В выдаваемых в рамках Указания Банка России № 5798-У сведениях могут отсутствовать некоторые позиции, если кредитная организация о них не знает, например, об уставном капитале. В этой связи служащему (работнику) необходимо обратиться в иную организацию (государственный орган)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30B0539A-E2A4-4C87-87B8-0855A02E379F}"/>
              </a:ext>
            </a:extLst>
          </p:cNvPr>
          <p:cNvSpPr/>
          <p:nvPr/>
        </p:nvSpPr>
        <p:spPr>
          <a:xfrm>
            <a:off x="545399" y="4190514"/>
            <a:ext cx="11240201" cy="360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В случае наличия жалоб / проблем целесообразно письменно обращаться в Банк России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300DFDA5-524E-2512-49E9-10B91A90A307}"/>
              </a:ext>
            </a:extLst>
          </p:cNvPr>
          <p:cNvSpPr/>
          <p:nvPr/>
        </p:nvSpPr>
        <p:spPr>
          <a:xfrm>
            <a:off x="545399" y="4685986"/>
            <a:ext cx="11240201" cy="648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Если при получении информации от кредитной организации выявились "новые" счета, то служащий (работник) может приложить пояснения к справке</a:t>
            </a:r>
          </a:p>
        </p:txBody>
      </p:sp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23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43" name="TextBox 42"/>
          <p:cNvSpPr txBox="1"/>
          <p:nvPr/>
        </p:nvSpPr>
        <p:spPr>
          <a:xfrm>
            <a:off x="551542" y="81920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4. Сведения о счетах в банках и иных кредитных организациях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00542375-223E-4BF3-8BE3-4304F83D9F42}"/>
              </a:ext>
            </a:extLst>
          </p:cNvPr>
          <p:cNvSpPr/>
          <p:nvPr/>
        </p:nvSpPr>
        <p:spPr>
          <a:xfrm>
            <a:off x="545398" y="4879668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Отражению подлежат счета в банках и иных кредитных организациях, а не карты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8B60F8D6-EDE9-4A1E-8EC7-AAFC870AFAD0}"/>
              </a:ext>
            </a:extLst>
          </p:cNvPr>
          <p:cNvSpPr/>
          <p:nvPr/>
        </p:nvSpPr>
        <p:spPr>
          <a:xfrm>
            <a:off x="545398" y="5341757"/>
            <a:ext cx="11240201" cy="64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По информации АО "Почта Банк" в рамках т.н. "Пушкинской карты" счет в значении раздела 4 справки </a:t>
            </a:r>
            <a:br>
              <a:rPr lang="ru-RU" sz="18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не открывается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32C1DFB4-DB44-E0BB-5BF3-9D3142E1D54E}"/>
              </a:ext>
            </a:extLst>
          </p:cNvPr>
          <p:cNvSpPr/>
          <p:nvPr/>
        </p:nvSpPr>
        <p:spPr>
          <a:xfrm>
            <a:off x="545398" y="4129579"/>
            <a:ext cx="11240201" cy="648000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 г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рафе "Сумма поступивших на счет денежных средств" мы смотрим на любые поступления, а не на их природу (т.е. любые денежные средства, даже свои)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EFC49600-7B75-EEB8-ECEA-14080952B2D3}"/>
              </a:ext>
            </a:extLst>
          </p:cNvPr>
          <p:cNvSpPr/>
          <p:nvPr/>
        </p:nvSpPr>
        <p:spPr>
          <a:xfrm>
            <a:off x="545398" y="2781089"/>
            <a:ext cx="11240201" cy="1246401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 01.07.2023 указываются суммы денежных средств, поступивших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на счета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за отчетный период, в случае если общая сумма таких денежных средств превышает общий доход лица, его супруги (супруга) и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 несовершеннолетних детей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за отчетный период и предшествующие два года. В этом случае к справке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прилагаются выписки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о движении денежных средств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по счетам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за отчетный период. 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65EFDBC2-43BB-37D0-67EE-41737253E2EC}"/>
              </a:ext>
            </a:extLst>
          </p:cNvPr>
          <p:cNvSpPr/>
          <p:nvPr/>
        </p:nvSpPr>
        <p:spPr>
          <a:xfrm>
            <a:off x="545398" y="1432599"/>
            <a:ext cx="11240201" cy="1246401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До 01.07.2023 указывается  общая сумма денежных поступлений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на счет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за  отчетный период  в  случаях,  если  указанная сумма превышает общий доход лица и его супруги  (супруга) за отчетный период и два предшествующих ему года. В этом случае к справке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прилагается выписка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о движении денежных средств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по данному счету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за отчетный период.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0B007124-5982-30D8-7AE5-478C64D6EE47}"/>
              </a:ext>
            </a:extLst>
          </p:cNvPr>
          <p:cNvSpPr/>
          <p:nvPr/>
        </p:nvSpPr>
        <p:spPr>
          <a:xfrm>
            <a:off x="545398" y="6091848"/>
            <a:ext cx="11240201" cy="576000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OZON-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карта может как предусматривать, так и не предусматривать банковский счет, необходимо устанавливать (ООО "</a:t>
            </a:r>
            <a:r>
              <a:rPr lang="ru-RU" sz="1800" dirty="0" err="1">
                <a:solidFill>
                  <a:schemeClr val="accent5">
                    <a:lumMod val="75000"/>
                  </a:schemeClr>
                </a:solidFill>
              </a:rPr>
              <a:t>Еком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 Банк")</a:t>
            </a:r>
          </a:p>
        </p:txBody>
      </p:sp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1258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1" name="TextBox 50"/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5. Сведения о ценных бумагах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0E5D9DF2-20F1-4315-988D-F7A6D5E969BA}"/>
              </a:ext>
            </a:extLst>
          </p:cNvPr>
          <p:cNvSpPr/>
          <p:nvPr/>
        </p:nvSpPr>
        <p:spPr>
          <a:xfrm>
            <a:off x="543640" y="1580891"/>
            <a:ext cx="11240202" cy="6854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Указываются сведения об имеющихся ценных бумагах, долях участия в уставных капиталах коммерческих организаций и фондах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A6273D23-6A72-4206-813F-E0C5A442543A}"/>
              </a:ext>
            </a:extLst>
          </p:cNvPr>
          <p:cNvSpPr/>
          <p:nvPr/>
        </p:nvSpPr>
        <p:spPr>
          <a:xfrm>
            <a:off x="543640" y="2436190"/>
            <a:ext cx="11240202" cy="540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Ценные бумаги, переданные в доверительное управление, также подлежат отражению</a:t>
            </a:r>
          </a:p>
        </p:txBody>
      </p:sp>
      <p:sp>
        <p:nvSpPr>
          <p:cNvPr id="8" name="Пятиугольник 33">
            <a:extLst>
              <a:ext uri="{FF2B5EF4-FFF2-40B4-BE49-F238E27FC236}">
                <a16:creationId xmlns:a16="http://schemas.microsoft.com/office/drawing/2014/main" xmlns="" id="{83107AA3-A5CC-4511-9D98-052ADD488188}"/>
              </a:ext>
            </a:extLst>
          </p:cNvPr>
          <p:cNvSpPr/>
          <p:nvPr/>
        </p:nvSpPr>
        <p:spPr>
          <a:xfrm>
            <a:off x="543640" y="3177647"/>
            <a:ext cx="2781451" cy="896619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Ценные бумаги и участие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1EB0B3EA-5022-4A7F-807C-B7652C4B5683}"/>
              </a:ext>
            </a:extLst>
          </p:cNvPr>
          <p:cNvSpPr/>
          <p:nvPr/>
        </p:nvSpPr>
        <p:spPr>
          <a:xfrm>
            <a:off x="3557847" y="3177647"/>
            <a:ext cx="8225993" cy="896619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ЕГРЮЛ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Регистраторы (организации, имеющие лицензию на осуществление деятельности по ведению реестра владельцев ценных бумаг)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4116D40A-3C62-43EC-9946-6A267A84A7AF}"/>
              </a:ext>
            </a:extLst>
          </p:cNvPr>
          <p:cNvSpPr/>
          <p:nvPr/>
        </p:nvSpPr>
        <p:spPr>
          <a:xfrm>
            <a:off x="543640" y="4300150"/>
            <a:ext cx="11240201" cy="685436"/>
          </a:xfrm>
          <a:prstGeom prst="rect">
            <a:avLst/>
          </a:prstGeom>
          <a:noFill/>
          <a:ln w="28575">
            <a:solidFill>
              <a:srgbClr val="F86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Императивного запрета на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приобретение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служащим (работником) ценных бумаг нет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B70C6844-DA05-4B4A-1EA3-94B11E997E0F}"/>
              </a:ext>
            </a:extLst>
          </p:cNvPr>
          <p:cNvSpPr/>
          <p:nvPr/>
        </p:nvSpPr>
        <p:spPr>
          <a:xfrm>
            <a:off x="545398" y="5365663"/>
            <a:ext cx="10093574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Возможность приобретения гражданскими служащими ценных бумаг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(письмо Минтруда России от 22.09.2022 № 28-7/10/В-12862) 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xmlns="" id="{1BC820DE-2A51-18C5-C534-BCF3FA81D6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9228" y="5252357"/>
            <a:ext cx="874612" cy="87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8927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2DBBFF6E-FFA2-45EC-84CD-9B5BE6E9565D}"/>
              </a:ext>
            </a:extLst>
          </p:cNvPr>
          <p:cNvSpPr txBox="1"/>
          <p:nvPr/>
        </p:nvSpPr>
        <p:spPr>
          <a:xfrm>
            <a:off x="543641" y="791422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Методические материалы по вопросам приобретения ценных бумаг</a:t>
            </a:r>
            <a:endParaRPr lang="ru-RU" sz="1600" b="1" dirty="0">
              <a:solidFill>
                <a:schemeClr val="accent6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C7CF2BE-2F3C-E700-AA22-8ECCD0428B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7212" y="1372614"/>
            <a:ext cx="3543300" cy="5029200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C971F8B1-7BDA-6A59-4F7B-8AD6D0BF19D4}"/>
              </a:ext>
            </a:extLst>
          </p:cNvPr>
          <p:cNvSpPr/>
          <p:nvPr/>
        </p:nvSpPr>
        <p:spPr>
          <a:xfrm>
            <a:off x="1782993" y="3356419"/>
            <a:ext cx="5926980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ОФЗ не являются иностранными ценными бумагами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5D251731-0C6D-7A8F-EDA7-01D44D1B0B36}"/>
              </a:ext>
            </a:extLst>
          </p:cNvPr>
          <p:cNvSpPr/>
          <p:nvPr/>
        </p:nvSpPr>
        <p:spPr>
          <a:xfrm>
            <a:off x="1782994" y="2532269"/>
            <a:ext cx="6446606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Запрет на иностранные ценные бумаги действует с даты замещения должности (поэтому взять можно, но потом три месяца, чтобы от них отказаться, а если невозможно, то рассмотреть на комиссии)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7F873A3B-352E-1050-9540-3BD226B9BBFC}"/>
              </a:ext>
            </a:extLst>
          </p:cNvPr>
          <p:cNvSpPr/>
          <p:nvPr/>
        </p:nvSpPr>
        <p:spPr>
          <a:xfrm>
            <a:off x="1782993" y="4242663"/>
            <a:ext cx="592697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 конфликте интересов необходимо передать ценные бумаги в доверительное управление и принять меры по урегулированию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78A376A5-C541-44CB-861A-982895703565}"/>
              </a:ext>
            </a:extLst>
          </p:cNvPr>
          <p:cNvSpPr txBox="1"/>
          <p:nvPr/>
        </p:nvSpPr>
        <p:spPr>
          <a:xfrm>
            <a:off x="451670" y="2345277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2DCDC91-545D-9749-E2A7-E0F94E3C08D4}"/>
              </a:ext>
            </a:extLst>
          </p:cNvPr>
          <p:cNvSpPr txBox="1"/>
          <p:nvPr/>
        </p:nvSpPr>
        <p:spPr>
          <a:xfrm>
            <a:off x="451670" y="329397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E4BB771-F18F-74F0-E9D2-051A77D9BE45}"/>
              </a:ext>
            </a:extLst>
          </p:cNvPr>
          <p:cNvSpPr txBox="1"/>
          <p:nvPr/>
        </p:nvSpPr>
        <p:spPr>
          <a:xfrm>
            <a:off x="451670" y="4178245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4.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E079F76E-2D21-1E32-CFDF-A1ECD6F6DEE8}"/>
              </a:ext>
            </a:extLst>
          </p:cNvPr>
          <p:cNvSpPr/>
          <p:nvPr/>
        </p:nvSpPr>
        <p:spPr>
          <a:xfrm>
            <a:off x="1782994" y="1546846"/>
            <a:ext cx="6446606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Допускается приобретение ценных бумаг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(за исключением иностранных отдельными категориями)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4433A567-F35F-6EF4-1D35-102402613D59}"/>
              </a:ext>
            </a:extLst>
          </p:cNvPr>
          <p:cNvSpPr txBox="1"/>
          <p:nvPr/>
        </p:nvSpPr>
        <p:spPr>
          <a:xfrm>
            <a:off x="451670" y="1359854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xmlns="" id="{C31CA8D4-3892-9487-B7FD-6205071EA845}"/>
              </a:ext>
            </a:extLst>
          </p:cNvPr>
          <p:cNvSpPr/>
          <p:nvPr/>
        </p:nvSpPr>
        <p:spPr>
          <a:xfrm>
            <a:off x="1782993" y="5167279"/>
            <a:ext cx="592697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Состав ПИФа является общим имуществом всех пайщиков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6B4E4569-FDBB-D0AB-D6A4-605C86F13C42}"/>
              </a:ext>
            </a:extLst>
          </p:cNvPr>
          <p:cNvSpPr txBox="1"/>
          <p:nvPr/>
        </p:nvSpPr>
        <p:spPr>
          <a:xfrm>
            <a:off x="451670" y="510286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5.</a:t>
            </a: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xmlns="" id="{0D41EF25-5F8A-DF71-02D7-CB89D9527DBC}"/>
              </a:ext>
            </a:extLst>
          </p:cNvPr>
          <p:cNvSpPr/>
          <p:nvPr/>
        </p:nvSpPr>
        <p:spPr>
          <a:xfrm>
            <a:off x="1782993" y="6001584"/>
            <a:ext cx="592697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Наличие ценных бумаг не характеризует управление или предпринимательскую деятельность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6CC4621B-E37F-3162-529C-5D2C8275E0DB}"/>
              </a:ext>
            </a:extLst>
          </p:cNvPr>
          <p:cNvSpPr txBox="1"/>
          <p:nvPr/>
        </p:nvSpPr>
        <p:spPr>
          <a:xfrm>
            <a:off x="451670" y="5937166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6.</a:t>
            </a:r>
          </a:p>
        </p:txBody>
      </p:sp>
      <p:sp>
        <p:nvSpPr>
          <p:cNvPr id="2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35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8107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1" name="TextBox 50"/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5. Сведения о ценных бумагах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7675720-738A-409D-96DD-88B15C04276F}"/>
              </a:ext>
            </a:extLst>
          </p:cNvPr>
          <p:cNvSpPr txBox="1"/>
          <p:nvPr/>
        </p:nvSpPr>
        <p:spPr>
          <a:xfrm>
            <a:off x="551542" y="3341147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5.2. Иные ценные бумаги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DF03D24D-7D45-4124-8874-D698A58CB0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6461" y="3897994"/>
            <a:ext cx="7839075" cy="1028700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53C3C6EA-1696-4D0A-B7BD-35C911C0BC28}"/>
              </a:ext>
            </a:extLst>
          </p:cNvPr>
          <p:cNvSpPr/>
          <p:nvPr/>
        </p:nvSpPr>
        <p:spPr>
          <a:xfrm>
            <a:off x="543641" y="5150737"/>
            <a:ext cx="11240202" cy="1067084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Отдельные ценные бумаги (инвестиционный пай паевого инвестиционного фонда, депозитарные расписки, закладные, ипотечные сертификаты участия, сберегательные сертификаты, цифровое свидетельство)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не имеют номинальной стоимости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2563A0EA-D2EC-40EF-85A9-2A449A6CEEA7}"/>
              </a:ext>
            </a:extLst>
          </p:cNvPr>
          <p:cNvSpPr txBox="1"/>
          <p:nvPr/>
        </p:nvSpPr>
        <p:spPr>
          <a:xfrm>
            <a:off x="551542" y="1477117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5.1. Акции и иное участие в коммерческих организациях и фондах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3F50287E-C4A4-40CC-A225-15D07FEEB7A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24085" y="2125076"/>
            <a:ext cx="7743825" cy="1200150"/>
          </a:xfrm>
          <a:prstGeom prst="rect">
            <a:avLst/>
          </a:prstGeom>
        </p:spPr>
      </p:pic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36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1510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1" name="TextBox 50"/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5. Сведения о ценных бумагах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2AAC0D22-0231-458F-B1AE-0A149C9747E0}"/>
              </a:ext>
            </a:extLst>
          </p:cNvPr>
          <p:cNvSpPr/>
          <p:nvPr/>
        </p:nvSpPr>
        <p:spPr>
          <a:xfrm>
            <a:off x="543641" y="1453160"/>
            <a:ext cx="11240202" cy="691979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Отражению подлежат ценные бумаги, находящиеся в собственности, в т.ч. приобретенные с помощью брокера или управляющей компании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DEF2350E-5FE8-4E79-BA4A-A3AD83FBA37B}"/>
              </a:ext>
            </a:extLst>
          </p:cNvPr>
          <p:cNvSpPr/>
          <p:nvPr/>
        </p:nvSpPr>
        <p:spPr>
          <a:xfrm>
            <a:off x="543641" y="2718495"/>
            <a:ext cx="11240202" cy="23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Необходимо учитывать, что самостоятельные юридические лица, входящие в т.н. "группу компаний", могут не обладать единой базой данных и в этой связи потребуется обращаться в несколько применимых юридических лиц. 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Также при отсутствии информации в отношении отдельных граф организация в соответствии с Указанием Банка России № 5798-У проставляет прочерк. При этом данное обстоятельство не свидетельствует об отсутствии указанной информации в целом, а исключительно характеризует тот факт, что организация, в которую обратились, данной информацией не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располагает,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и в этой связи необходимо обратиться в другую организацию (или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допускается использование данных из официальных источников в сети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"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Интернет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"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)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83FACDFB-D28B-9EDF-B5DD-E084395B8A9E}"/>
              </a:ext>
            </a:extLst>
          </p:cNvPr>
          <p:cNvSpPr/>
          <p:nvPr/>
        </p:nvSpPr>
        <p:spPr>
          <a:xfrm>
            <a:off x="543225" y="2284511"/>
            <a:ext cx="11240202" cy="294612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Целесообразно пользоваться Указанием Банка России от 27.05.2021 № 5798-У</a:t>
            </a:r>
          </a:p>
        </p:txBody>
      </p:sp>
      <p:sp>
        <p:nvSpPr>
          <p:cNvPr id="1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37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1411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6. Сведения об обязательствах имущественного характера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60D63366-9AB5-41D8-8CFA-7F790B6ECD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4084" y="3084155"/>
            <a:ext cx="7743825" cy="6953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94C5E79-A990-4A78-8E5A-504154137879}"/>
              </a:ext>
            </a:extLst>
          </p:cNvPr>
          <p:cNvSpPr txBox="1"/>
          <p:nvPr/>
        </p:nvSpPr>
        <p:spPr>
          <a:xfrm>
            <a:off x="551541" y="1479291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6.1. Объекты недвижимого имущества, находящиеся в пользовании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D635D95C-D271-4234-B0B3-CF973DFB912F}"/>
              </a:ext>
            </a:extLst>
          </p:cNvPr>
          <p:cNvSpPr/>
          <p:nvPr/>
        </p:nvSpPr>
        <p:spPr>
          <a:xfrm>
            <a:off x="543227" y="4221287"/>
            <a:ext cx="11240202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Квартира по регистрации обязательно указывается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50CF0B0A-09F1-459A-B256-C895E78A217C}"/>
              </a:ext>
            </a:extLst>
          </p:cNvPr>
          <p:cNvSpPr/>
          <p:nvPr/>
        </p:nvSpPr>
        <p:spPr>
          <a:xfrm>
            <a:off x="543226" y="4799891"/>
            <a:ext cx="11240202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Фактическое пользование указывается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4D91D516-2B57-4FD5-84E0-D1AA65A918FD}"/>
              </a:ext>
            </a:extLst>
          </p:cNvPr>
          <p:cNvSpPr/>
          <p:nvPr/>
        </p:nvSpPr>
        <p:spPr>
          <a:xfrm>
            <a:off x="543226" y="2167160"/>
            <a:ext cx="11240202" cy="691979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Указывается недвижимое имущество, находящееся во временном пользовании (не в собственности) декларанта, а также основание пользования (договор аренды, фактическое предоставление и другие)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BAD2CA80-564C-40B6-AA09-140285BAB643}"/>
              </a:ext>
            </a:extLst>
          </p:cNvPr>
          <p:cNvSpPr/>
          <p:nvPr/>
        </p:nvSpPr>
        <p:spPr>
          <a:xfrm>
            <a:off x="543225" y="5378495"/>
            <a:ext cx="11240202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Транспортные средства в лизинге не отражаются</a:t>
            </a:r>
          </a:p>
        </p:txBody>
      </p:sp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38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9355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6. Сведения об обязательствах имущественного характера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94C5E79-A990-4A78-8E5A-504154137879}"/>
              </a:ext>
            </a:extLst>
          </p:cNvPr>
          <p:cNvSpPr txBox="1"/>
          <p:nvPr/>
        </p:nvSpPr>
        <p:spPr>
          <a:xfrm>
            <a:off x="551541" y="1479291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6.1. Объекты недвижимого имущества, находящиеся в пользовании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9255F800-D19B-40D2-8AEB-D231B66D19DF}"/>
              </a:ext>
            </a:extLst>
          </p:cNvPr>
          <p:cNvSpPr/>
          <p:nvPr/>
        </p:nvSpPr>
        <p:spPr>
          <a:xfrm>
            <a:off x="543227" y="4249925"/>
            <a:ext cx="11240202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Если факт пользования отсутствует, то объект в пользовании не указывается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B996E2AA-E92B-4D7C-B533-FECE705DF642}"/>
              </a:ext>
            </a:extLst>
          </p:cNvPr>
          <p:cNvSpPr/>
          <p:nvPr/>
        </p:nvSpPr>
        <p:spPr>
          <a:xfrm>
            <a:off x="543227" y="4716212"/>
            <a:ext cx="11240202" cy="1224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Если имеется факт пользования, то объект обязательно подлежит отражению в подразделе 3.1 или 6.1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(в зависимости от наличия права собственности)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При этом право собственности иного лица (например, супруги (супруга)) не является квалифицирующим признаком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CE5D958E-DD04-4D92-9847-FBBE5ABDA311}"/>
              </a:ext>
            </a:extLst>
          </p:cNvPr>
          <p:cNvSpPr/>
          <p:nvPr/>
        </p:nvSpPr>
        <p:spPr>
          <a:xfrm>
            <a:off x="543227" y="2167157"/>
            <a:ext cx="11240202" cy="934193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В случае, если объект недвижимого имущества находится в долевой собственности у служащего (работника)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и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лица, в отношении которого справка не представляется, в зависимости от наличия фактов пользования такая доля подлежит отражению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2007168E-4FB3-48F0-8566-8D180419FBE4}"/>
              </a:ext>
            </a:extLst>
          </p:cNvPr>
          <p:cNvSpPr/>
          <p:nvPr/>
        </p:nvSpPr>
        <p:spPr>
          <a:xfrm>
            <a:off x="543227" y="3207638"/>
            <a:ext cx="11240202" cy="93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Подлежит отражению имущество, используемое для бытовых нужд, но не зарегистрированное в установленном порядке органами Росреестра,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объекты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незавершенного строительства;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Пользование может быть "фактическим", а площадь может указываться с учетом применимых обстоятельств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7969A351-A12C-D6A5-968F-C419462A4741}"/>
              </a:ext>
            </a:extLst>
          </p:cNvPr>
          <p:cNvSpPr/>
          <p:nvPr/>
        </p:nvSpPr>
        <p:spPr>
          <a:xfrm>
            <a:off x="543227" y="6046500"/>
            <a:ext cx="11240202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Административное здание, являющееся местом прохождения федеральной государственной службы,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в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пользовании не указывается</a:t>
            </a:r>
          </a:p>
        </p:txBody>
      </p:sp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39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942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74"/>
          <p:cNvGrpSpPr/>
          <p:nvPr/>
        </p:nvGrpSpPr>
        <p:grpSpPr>
          <a:xfrm>
            <a:off x="8978900" y="3732133"/>
            <a:ext cx="3311339" cy="2959369"/>
            <a:chOff x="14076775" y="-317769"/>
            <a:chExt cx="3311339" cy="2959369"/>
          </a:xfrm>
        </p:grpSpPr>
        <p:pic>
          <p:nvPicPr>
            <p:cNvPr id="32" name="Picture 2" descr="C:\Users\TuguchevNM\Downloads\noun_741293_cc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rcRect b="13651"/>
            <a:stretch>
              <a:fillRect/>
            </a:stretch>
          </p:blipFill>
          <p:spPr bwMode="auto">
            <a:xfrm>
              <a:off x="14076775" y="-217715"/>
              <a:ext cx="3311339" cy="2859315"/>
            </a:xfrm>
            <a:prstGeom prst="rect">
              <a:avLst/>
            </a:prstGeom>
            <a:noFill/>
          </p:spPr>
        </p:pic>
        <p:sp>
          <p:nvSpPr>
            <p:cNvPr id="33" name="Прямоугольник 32"/>
            <p:cNvSpPr/>
            <p:nvPr/>
          </p:nvSpPr>
          <p:spPr>
            <a:xfrm>
              <a:off x="14615886" y="-317769"/>
              <a:ext cx="2322286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551543" y="849603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Методическое обеспечение представления сведений</a:t>
            </a:r>
          </a:p>
        </p:txBody>
      </p:sp>
      <p:sp>
        <p:nvSpPr>
          <p:cNvPr id="21" name="Шестиугольник 20"/>
          <p:cNvSpPr/>
          <p:nvPr/>
        </p:nvSpPr>
        <p:spPr>
          <a:xfrm>
            <a:off x="1476191" y="1595671"/>
            <a:ext cx="4812631" cy="1770038"/>
          </a:xfrm>
          <a:prstGeom prst="hexagon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Методические рекомендации</a:t>
            </a:r>
          </a:p>
          <a:p>
            <a:pPr algn="ctr"/>
            <a:r>
              <a:rPr lang="ru-RU" sz="1200" b="1" dirty="0"/>
              <a:t>по вопросам представления сведений о доходах, расходах, об имуществе и обязательствах имущественного характера и заполнения соответствующей формы справки в 2023 году </a:t>
            </a:r>
            <a:br>
              <a:rPr lang="ru-RU" sz="1200" b="1" dirty="0"/>
            </a:br>
            <a:r>
              <a:rPr lang="ru-RU" sz="1200" b="1" dirty="0"/>
              <a:t>(за отчетный 2022 год)</a:t>
            </a:r>
            <a:endParaRPr lang="ru-RU" sz="1200" dirty="0"/>
          </a:p>
        </p:txBody>
      </p:sp>
      <p:sp>
        <p:nvSpPr>
          <p:cNvPr id="25" name="Шестиугольник 24"/>
          <p:cNvSpPr/>
          <p:nvPr/>
        </p:nvSpPr>
        <p:spPr>
          <a:xfrm>
            <a:off x="5933654" y="3083216"/>
            <a:ext cx="4813200" cy="1771200"/>
          </a:xfrm>
          <a:prstGeom prst="hexagon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Методические рекомендации</a:t>
            </a:r>
          </a:p>
          <a:p>
            <a:pPr algn="ctr"/>
            <a:r>
              <a:rPr lang="ru-RU" sz="1200" b="1" dirty="0"/>
              <a:t>по проведению анализа сведений о доходах, расходах, об имуществе и обязательствах имущественного характера</a:t>
            </a:r>
            <a:endParaRPr lang="ru-RU" sz="1200" dirty="0"/>
          </a:p>
        </p:txBody>
      </p:sp>
      <p:sp>
        <p:nvSpPr>
          <p:cNvPr id="22" name="Шестиугольник 21"/>
          <p:cNvSpPr/>
          <p:nvPr/>
        </p:nvSpPr>
        <p:spPr>
          <a:xfrm>
            <a:off x="1475622" y="4570801"/>
            <a:ext cx="4813200" cy="1771200"/>
          </a:xfrm>
          <a:prstGeom prst="hexagon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/>
              <a:t>Обзор практики привлечения </a:t>
            </a:r>
            <a:br>
              <a:rPr lang="ru-RU" sz="1800" b="1" dirty="0"/>
            </a:br>
            <a:r>
              <a:rPr lang="ru-RU" sz="1800" b="1" dirty="0"/>
              <a:t>к ответственности</a:t>
            </a:r>
            <a:r>
              <a:rPr lang="ru-RU" sz="1400" b="1" dirty="0"/>
              <a:t> </a:t>
            </a:r>
          </a:p>
          <a:p>
            <a:pPr algn="ctr"/>
            <a:r>
              <a:rPr lang="ru-RU" sz="1200" b="1" dirty="0"/>
              <a:t>государственных (муниципальных) служащих за несоблюдение ограничений и запретов,  неисполнение обязанностей, установленных в целях противодействия коррупции (версия 2.0)</a:t>
            </a:r>
            <a:endParaRPr lang="ru-RU" sz="1000" dirty="0"/>
          </a:p>
        </p:txBody>
      </p:sp>
      <p:pic>
        <p:nvPicPr>
          <p:cNvPr id="1026" name="Picture 2" descr="http://qrcoder.ru/code/?https%3A%2F%2Fmintrud.gov.ru%2Fministry%2Fprogramms%2Fanticorruption%2F9%2F5&amp;4&amp;0"/>
          <p:cNvPicPr>
            <a:picLocks noChangeAspect="1" noChangeArrowheads="1"/>
          </p:cNvPicPr>
          <p:nvPr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8621" y="1940690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qrcoder.ru/code/?https%3A%2F%2Fmintrud.gov.ru%2Fministry%2Fprogramms%2Fanticorruption%2F9%2F12&amp;4&amp;0"/>
          <p:cNvPicPr>
            <a:picLocks noChangeAspect="1" noChangeArrowheads="1"/>
          </p:cNvPicPr>
          <p:nvPr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3203" y="3428463"/>
            <a:ext cx="1080706" cy="1080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qrcoder.ru/code/?https%3A%2F%2Fmintrud.gov.ru%2Fministry%2Fprogramms%2Fanticorruption%2F9%2F7&amp;4&amp;0"/>
          <p:cNvPicPr>
            <a:picLocks noChangeAspect="1" noChangeArrowheads="1"/>
          </p:cNvPicPr>
          <p:nvPr/>
        </p:nvPicPr>
        <p:blipFill>
          <a:blip r:embed="rId7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8621" y="4981260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26142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6. Сведения об обязательствах имущественного характера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94C5E79-A990-4A78-8E5A-504154137879}"/>
              </a:ext>
            </a:extLst>
          </p:cNvPr>
          <p:cNvSpPr txBox="1"/>
          <p:nvPr/>
        </p:nvSpPr>
        <p:spPr>
          <a:xfrm>
            <a:off x="551542" y="1353858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6.2. Срочные обязательства финансового характера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4D91D516-2B57-4FD5-84E0-D1AA65A918FD}"/>
              </a:ext>
            </a:extLst>
          </p:cNvPr>
          <p:cNvSpPr/>
          <p:nvPr/>
        </p:nvSpPr>
        <p:spPr>
          <a:xfrm>
            <a:off x="543227" y="1817147"/>
            <a:ext cx="11240202" cy="691979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Указывается каждое имеющееся на отчетную дату срочное обязательство финансового характера на сумму, равную или превышающую 500 000 руб., кредитором или должником по которому является декларант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391F6AD5-5204-45BC-867C-CFB2CBDE72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0473" y="2605084"/>
            <a:ext cx="7715250" cy="1181100"/>
          </a:xfrm>
          <a:prstGeom prst="rect">
            <a:avLst/>
          </a:prstGeom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3D6E2C78-E1D1-46F3-B8D0-91EF688504EE}"/>
              </a:ext>
            </a:extLst>
          </p:cNvPr>
          <p:cNvSpPr/>
          <p:nvPr/>
        </p:nvSpPr>
        <p:spPr>
          <a:xfrm>
            <a:off x="1047108" y="4479810"/>
            <a:ext cx="8228385" cy="4651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участие в долевом строительстве объекта недвижимости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9D1B47D4-F903-4855-A829-F3B8C6701C76}"/>
              </a:ext>
            </a:extLst>
          </p:cNvPr>
          <p:cNvSpPr/>
          <p:nvPr/>
        </p:nvSpPr>
        <p:spPr>
          <a:xfrm>
            <a:off x="543226" y="3900429"/>
            <a:ext cx="11240203" cy="4651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lvl="0"/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Times New Roman" pitchFamily="18" charset="0"/>
              </a:rPr>
              <a:t>Отдельные виды срочных обязательств финансового характера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88F04579-3348-4161-AE8D-B67079C057C3}"/>
              </a:ext>
            </a:extLst>
          </p:cNvPr>
          <p:cNvSpPr/>
          <p:nvPr/>
        </p:nvSpPr>
        <p:spPr>
          <a:xfrm>
            <a:off x="1047108" y="5040904"/>
            <a:ext cx="8228385" cy="4651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обязательства по ипотеке в случае разделения суммы кредита между супругами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F8C1572F-6BD4-4E07-8A6D-4EC3DB700EF6}"/>
              </a:ext>
            </a:extLst>
          </p:cNvPr>
          <p:cNvSpPr/>
          <p:nvPr/>
        </p:nvSpPr>
        <p:spPr>
          <a:xfrm>
            <a:off x="1047108" y="5601998"/>
            <a:ext cx="8228385" cy="4651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обязательства по отдельным договорам страхования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xmlns="" id="{C430AC6A-5F5C-42BD-8F8C-1CA6B93E805E}"/>
              </a:ext>
            </a:extLst>
          </p:cNvPr>
          <p:cNvSpPr/>
          <p:nvPr/>
        </p:nvSpPr>
        <p:spPr>
          <a:xfrm>
            <a:off x="1047107" y="6163092"/>
            <a:ext cx="8228385" cy="4651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обязательства по договорам брокерского обслуживания, ДУ и ИИС</a:t>
            </a:r>
          </a:p>
        </p:txBody>
      </p:sp>
      <p:sp>
        <p:nvSpPr>
          <p:cNvPr id="2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40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9303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6. Сведения об обязательствах имущественного характера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94C5E79-A990-4A78-8E5A-504154137879}"/>
              </a:ext>
            </a:extLst>
          </p:cNvPr>
          <p:cNvSpPr txBox="1"/>
          <p:nvPr/>
        </p:nvSpPr>
        <p:spPr>
          <a:xfrm>
            <a:off x="551542" y="1353858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6.2. Срочные обязательства финансового характера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395CF82E-2F86-4D5F-BE7B-C14BCCBA3E85}"/>
              </a:ext>
            </a:extLst>
          </p:cNvPr>
          <p:cNvSpPr/>
          <p:nvPr/>
        </p:nvSpPr>
        <p:spPr>
          <a:xfrm>
            <a:off x="543227" y="3660577"/>
            <a:ext cx="1124020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Обязательства по договорам ИИС отражаются в случае, если размер "свободных" денежных средств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/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на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ИИС равен или превышает 500 тыс. руб.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3DDCDC7A-0648-4B18-8929-2ECF385554F0}"/>
              </a:ext>
            </a:extLst>
          </p:cNvPr>
          <p:cNvSpPr/>
          <p:nvPr/>
        </p:nvSpPr>
        <p:spPr>
          <a:xfrm>
            <a:off x="535326" y="2879171"/>
            <a:ext cx="1124020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По общему правилу, есл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 денежные средства на счет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эскроу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не зачислены, то застройщик еще ничего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не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должен; если зачислены, то наоборот (надо смотреть договор)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xmlns="" id="{A03B174D-C09D-4580-81A8-8378D5D0E5D6}"/>
              </a:ext>
            </a:extLst>
          </p:cNvPr>
          <p:cNvSpPr/>
          <p:nvPr/>
        </p:nvSpPr>
        <p:spPr>
          <a:xfrm>
            <a:off x="543227" y="4441983"/>
            <a:ext cx="1124020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Обязательства по договорам страхования  в рамках ипотеки или страхования в путешествиях, как правило,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/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не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указывается</a:t>
            </a:r>
            <a:endParaRPr lang="ru-RU" dirty="0">
              <a:solidFill>
                <a:schemeClr val="accent5">
                  <a:lumMod val="75000"/>
                </a:schemeClr>
              </a:solidFill>
              <a:highlight>
                <a:srgbClr val="FFFF00"/>
              </a:highlight>
              <a:latin typeface="+mn-lt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A72476E3-FABF-404B-9A9D-B41ACCFA50D8}"/>
              </a:ext>
            </a:extLst>
          </p:cNvPr>
          <p:cNvSpPr/>
          <p:nvPr/>
        </p:nvSpPr>
        <p:spPr>
          <a:xfrm>
            <a:off x="535326" y="2097765"/>
            <a:ext cx="1124020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Квалифицирующим признаком, по общему правилу, является остаток с процентами, который равен или превышает 500 тыс. руб. по каждому отдельному обязательству; если меньше, то не указываем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72DC797B-9DF1-444A-5D59-AC391FCD80E2}"/>
              </a:ext>
            </a:extLst>
          </p:cNvPr>
          <p:cNvSpPr/>
          <p:nvPr/>
        </p:nvSpPr>
        <p:spPr>
          <a:xfrm>
            <a:off x="543227" y="5223389"/>
            <a:ext cx="1124020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Пенсионное страхование в соответствии с Законом Российской Федерации от 27.11.1992 № 4015-I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/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"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Об организации страхового дела в Российской Федерации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"</a:t>
            </a:r>
            <a:endParaRPr lang="ru-RU" dirty="0">
              <a:solidFill>
                <a:schemeClr val="accent5">
                  <a:lumMod val="75000"/>
                </a:schemeClr>
              </a:solidFill>
              <a:highlight>
                <a:srgbClr val="FFFF00"/>
              </a:highlight>
              <a:latin typeface="+mn-lt"/>
            </a:endParaRPr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41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8215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830981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7. Сведения о недвижимом имуществе </a:t>
            </a:r>
            <a:r>
              <a:rPr lang="en-US" sz="2400" b="1" dirty="0">
                <a:solidFill>
                  <a:schemeClr val="accent6"/>
                </a:solidFill>
              </a:rPr>
              <a:t>&lt;…&gt;,</a:t>
            </a:r>
            <a:r>
              <a:rPr lang="ru-RU" sz="2400" b="1" dirty="0">
                <a:solidFill>
                  <a:schemeClr val="accent6"/>
                </a:solidFill>
              </a:rPr>
              <a:t> отчужденных в течение отчетного периода в результате безвозмездной сделки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4D91D516-2B57-4FD5-84E0-D1AA65A918FD}"/>
              </a:ext>
            </a:extLst>
          </p:cNvPr>
          <p:cNvSpPr/>
          <p:nvPr/>
        </p:nvSpPr>
        <p:spPr>
          <a:xfrm>
            <a:off x="543641" y="1950220"/>
            <a:ext cx="11240202" cy="72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Указываются сведения об отдельных объектах (в т.ч. доли), отчужденных в течение отчетного периода в результате безвозмездной сделки, а также, например, сведения об утилизации автомобиля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9D1B47D4-F903-4855-A829-F3B8C6701C76}"/>
              </a:ext>
            </a:extLst>
          </p:cNvPr>
          <p:cNvSpPr/>
          <p:nvPr/>
        </p:nvSpPr>
        <p:spPr>
          <a:xfrm>
            <a:off x="543641" y="3792315"/>
            <a:ext cx="11231887" cy="72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lvl="0"/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Times New Roman" pitchFamily="18" charset="0"/>
              </a:rPr>
              <a:t>Безвозмездной признается сделка, по которой одна сторона обязуется предоставить что-либо другой стороне без получения от нее платы или иного встречного предоставления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88F04579-3348-4161-AE8D-B67079C057C3}"/>
              </a:ext>
            </a:extLst>
          </p:cNvPr>
          <p:cNvSpPr/>
          <p:nvPr/>
        </p:nvSpPr>
        <p:spPr>
          <a:xfrm>
            <a:off x="545800" y="4626417"/>
            <a:ext cx="52200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договор дарения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F8C1572F-6BD4-4E07-8A6D-4EC3DB700EF6}"/>
              </a:ext>
            </a:extLst>
          </p:cNvPr>
          <p:cNvSpPr/>
          <p:nvPr/>
        </p:nvSpPr>
        <p:spPr>
          <a:xfrm>
            <a:off x="545800" y="5169563"/>
            <a:ext cx="52200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соглашение о разделе имущества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xmlns="" id="{C430AC6A-5F5C-42BD-8F8C-1CA6B93E805E}"/>
              </a:ext>
            </a:extLst>
          </p:cNvPr>
          <p:cNvSpPr/>
          <p:nvPr/>
        </p:nvSpPr>
        <p:spPr>
          <a:xfrm>
            <a:off x="545800" y="5712709"/>
            <a:ext cx="52200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договор (соглашение) об определении долей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2DF9186E-A9B1-4A1A-9684-E515EECA37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4112" y="2798013"/>
            <a:ext cx="7343775" cy="742950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91A8B4DE-BD70-4EC3-B716-9D319AC850BB}"/>
              </a:ext>
            </a:extLst>
          </p:cNvPr>
          <p:cNvSpPr/>
          <p:nvPr/>
        </p:nvSpPr>
        <p:spPr>
          <a:xfrm>
            <a:off x="545800" y="6255855"/>
            <a:ext cx="52200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брачный договор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CF973F39-D0BB-4940-A504-EFA1FB829FEF}"/>
              </a:ext>
            </a:extLst>
          </p:cNvPr>
          <p:cNvSpPr/>
          <p:nvPr/>
        </p:nvSpPr>
        <p:spPr>
          <a:xfrm>
            <a:off x="6555528" y="4624939"/>
            <a:ext cx="5220000" cy="720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уничтоженные объекты имущества не подлежат отражению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470A1445-6EEE-47E0-A1CD-6F3C23B44CE6}"/>
              </a:ext>
            </a:extLst>
          </p:cNvPr>
          <p:cNvSpPr/>
          <p:nvPr/>
        </p:nvSpPr>
        <p:spPr>
          <a:xfrm>
            <a:off x="6555528" y="5449394"/>
            <a:ext cx="5220000" cy="432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договор мены не подлежит отражению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xmlns="" id="{96DAD0A5-3C9D-44B3-AD03-9D4ADE370550}"/>
              </a:ext>
            </a:extLst>
          </p:cNvPr>
          <p:cNvCxnSpPr/>
          <p:nvPr/>
        </p:nvCxnSpPr>
        <p:spPr>
          <a:xfrm>
            <a:off x="6195398" y="4624939"/>
            <a:ext cx="0" cy="190800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926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8472134" y="3236607"/>
            <a:ext cx="3765771" cy="3180235"/>
            <a:chOff x="8472134" y="3236607"/>
            <a:chExt cx="3765771" cy="3180235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5549"/>
            <a:stretch/>
          </p:blipFill>
          <p:spPr>
            <a:xfrm>
              <a:off x="8472134" y="3236607"/>
              <a:ext cx="3765771" cy="3180235"/>
            </a:xfrm>
            <a:prstGeom prst="rect">
              <a:avLst/>
            </a:prstGeom>
          </p:spPr>
        </p:pic>
        <p:sp>
          <p:nvSpPr>
            <p:cNvPr id="32" name="Прямоугольник 31"/>
            <p:cNvSpPr/>
            <p:nvPr/>
          </p:nvSpPr>
          <p:spPr>
            <a:xfrm>
              <a:off x="8819050" y="3278248"/>
              <a:ext cx="2966551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870857" y="830567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Методические рекомендации по проведению анализа сведений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742097" y="1585008"/>
            <a:ext cx="4707805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Основные аспекты</a:t>
            </a:r>
          </a:p>
        </p:txBody>
      </p:sp>
      <p:sp>
        <p:nvSpPr>
          <p:cNvPr id="26" name="Шестиугольник 25"/>
          <p:cNvSpPr/>
          <p:nvPr/>
        </p:nvSpPr>
        <p:spPr>
          <a:xfrm>
            <a:off x="1647562" y="4129712"/>
            <a:ext cx="4118238" cy="1578354"/>
          </a:xfrm>
          <a:prstGeom prst="hexagon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Сопоставление с предыдущей справкой, чтобы не было "потерь"</a:t>
            </a:r>
          </a:p>
        </p:txBody>
      </p:sp>
      <p:sp>
        <p:nvSpPr>
          <p:cNvPr id="27" name="Шестиугольник 26"/>
          <p:cNvSpPr/>
          <p:nvPr/>
        </p:nvSpPr>
        <p:spPr>
          <a:xfrm>
            <a:off x="1652732" y="2237784"/>
            <a:ext cx="4118238" cy="1578354"/>
          </a:xfrm>
          <a:prstGeom prst="hexagon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Необходимо быть внимательным: сверяться с документами, заполнять все необходимые графы и т.д.</a:t>
            </a:r>
          </a:p>
        </p:txBody>
      </p:sp>
      <p:sp>
        <p:nvSpPr>
          <p:cNvPr id="28" name="Шестиугольник 27"/>
          <p:cNvSpPr/>
          <p:nvPr/>
        </p:nvSpPr>
        <p:spPr>
          <a:xfrm>
            <a:off x="5770970" y="3092229"/>
            <a:ext cx="4118400" cy="1578354"/>
          </a:xfrm>
          <a:prstGeom prst="hexagon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Соблюдение формальной логики: есть уведомление об иной оплачиваемой работе, </a:t>
            </a:r>
            <a:r>
              <a:rPr lang="en-US" b="1" dirty="0"/>
              <a:t>- </a:t>
            </a:r>
            <a:r>
              <a:rPr lang="ru-RU" b="1" dirty="0"/>
              <a:t>требуется указать доход, имеется вклад – доход и т.д.</a:t>
            </a:r>
          </a:p>
        </p:txBody>
      </p:sp>
      <p:sp>
        <p:nvSpPr>
          <p:cNvPr id="29" name="Шестиугольник 28"/>
          <p:cNvSpPr/>
          <p:nvPr/>
        </p:nvSpPr>
        <p:spPr>
          <a:xfrm>
            <a:off x="5770970" y="4984157"/>
            <a:ext cx="4118400" cy="1578354"/>
          </a:xfrm>
          <a:prstGeom prst="hexagon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"Уникальная" ситуация: приложите сразу подтверждающие документы</a:t>
            </a:r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5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562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6" name="TextBox 25"/>
          <p:cNvSpPr txBox="1"/>
          <p:nvPr/>
        </p:nvSpPr>
        <p:spPr>
          <a:xfrm>
            <a:off x="870858" y="791734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Консультативная помощь</a:t>
            </a:r>
          </a:p>
        </p:txBody>
      </p: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xmlns="" id="{C2B38FB8-59F8-4EB3-ADDE-352A01208551}"/>
              </a:ext>
            </a:extLst>
          </p:cNvPr>
          <p:cNvGraphicFramePr/>
          <p:nvPr/>
        </p:nvGraphicFramePr>
        <p:xfrm>
          <a:off x="658973" y="2467956"/>
          <a:ext cx="10874055" cy="144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27" name="Схема 26">
            <a:extLst>
              <a:ext uri="{FF2B5EF4-FFF2-40B4-BE49-F238E27FC236}">
                <a16:creationId xmlns:a16="http://schemas.microsoft.com/office/drawing/2014/main" xmlns="" id="{C2B38FB8-59F8-4EB3-ADDE-352A01208551}"/>
              </a:ext>
            </a:extLst>
          </p:cNvPr>
          <p:cNvGraphicFramePr/>
          <p:nvPr/>
        </p:nvGraphicFramePr>
        <p:xfrm>
          <a:off x="658973" y="4696806"/>
          <a:ext cx="10874055" cy="144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xmlns="" id="{43F7F114-DAA9-433B-BA0E-74CBA7D94709}"/>
              </a:ext>
            </a:extLst>
          </p:cNvPr>
          <p:cNvSpPr/>
          <p:nvPr/>
        </p:nvSpPr>
        <p:spPr>
          <a:xfrm>
            <a:off x="1170939" y="4034242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Консультативная помощь в контуре региональных и муниципальных органов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43F7F114-DAA9-433B-BA0E-74CBA7D94709}"/>
              </a:ext>
            </a:extLst>
          </p:cNvPr>
          <p:cNvSpPr/>
          <p:nvPr/>
        </p:nvSpPr>
        <p:spPr>
          <a:xfrm>
            <a:off x="1170940" y="1680276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Консультативная помощь в контуре федеральных государственных органов (организаций)</a:t>
            </a:r>
          </a:p>
        </p:txBody>
      </p:sp>
      <p:sp>
        <p:nvSpPr>
          <p:cNvPr id="15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6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8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9037712" y="4054246"/>
            <a:ext cx="2845000" cy="2448154"/>
            <a:chOff x="-3244794" y="3495803"/>
            <a:chExt cx="3410358" cy="2934651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758"/>
            <a:stretch/>
          </p:blipFill>
          <p:spPr>
            <a:xfrm>
              <a:off x="-3244794" y="3495803"/>
              <a:ext cx="3410358" cy="2838858"/>
            </a:xfrm>
            <a:prstGeom prst="rect">
              <a:avLst/>
            </a:prstGeom>
          </p:spPr>
        </p:pic>
        <p:sp>
          <p:nvSpPr>
            <p:cNvPr id="54" name="Прямоугольник 53"/>
            <p:cNvSpPr/>
            <p:nvPr/>
          </p:nvSpPr>
          <p:spPr>
            <a:xfrm>
              <a:off x="-2864490" y="3500114"/>
              <a:ext cx="2585089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870857" y="830567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Методические рекомендации по вопросам представления сведений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323850" y="3055564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Учтены особенности, предусмотренные Указом Президента Российской Федерации от 29.12.2022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№ 968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323850" y="2095529"/>
            <a:ext cx="5443200" cy="87582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Учтены особенности, предусмотренные Указом Президента Российской Федерации от 06.12.2022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№ 886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323850" y="4014577"/>
            <a:ext cx="544195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Отмечено, что приостановление службы (работы) приостанавливает обязанность по декларированию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323850" y="4674790"/>
            <a:ext cx="5441950" cy="360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Сроки не переносятся, даже если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нерабочий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день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6392060" y="2102503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Отмечено, что уточнение сведений происходит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в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установленные сроки: в иных случаях декларант может приложить пояснения (проверка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</a:rPr>
              <a:t>ситуативна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6392060" y="3077994"/>
            <a:ext cx="5443200" cy="1263626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Указаны возможности регионального и муниципального правового регулирования в отношении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</a:rPr>
              <a:t>мун.депутатов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 сельских поселений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и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руководителей гос.(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</a:rPr>
              <a:t>мун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.) учреждений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323850" y="5119003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Значение для декларационной кампании имеет перечень должностей, действовавший по состоянию на 31.12.2022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6392060" y="4442311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Подчеркнуто, что где справка не устанавливает обязательное приложение документов, декларант сам решает, что прикладывать к справке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6392060" y="5417803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Оценка актуальности СПО "Справки БК" осуществляется при приеме</a:t>
            </a:r>
          </a:p>
        </p:txBody>
      </p:sp>
      <p:sp>
        <p:nvSpPr>
          <p:cNvPr id="5" name="Скругленный прямоугольник 22">
            <a:extLst>
              <a:ext uri="{FF2B5EF4-FFF2-40B4-BE49-F238E27FC236}">
                <a16:creationId xmlns:a16="http://schemas.microsoft.com/office/drawing/2014/main" xmlns="" id="{1B3F1664-2EA9-CBFB-5F5F-30EDA40485F2}"/>
              </a:ext>
            </a:extLst>
          </p:cNvPr>
          <p:cNvSpPr/>
          <p:nvPr/>
        </p:nvSpPr>
        <p:spPr>
          <a:xfrm>
            <a:off x="3742097" y="1450920"/>
            <a:ext cx="4707805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Основные новеллы (1)</a:t>
            </a:r>
          </a:p>
        </p:txBody>
      </p:sp>
      <p:sp>
        <p:nvSpPr>
          <p:cNvPr id="2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7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165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9114771" y="4138367"/>
            <a:ext cx="2845000" cy="2448154"/>
            <a:chOff x="-3244794" y="3495803"/>
            <a:chExt cx="3410358" cy="2934651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758"/>
            <a:stretch/>
          </p:blipFill>
          <p:spPr>
            <a:xfrm>
              <a:off x="-3244794" y="3495803"/>
              <a:ext cx="3410358" cy="2838858"/>
            </a:xfrm>
            <a:prstGeom prst="rect">
              <a:avLst/>
            </a:prstGeom>
          </p:spPr>
        </p:pic>
        <p:sp>
          <p:nvSpPr>
            <p:cNvPr id="54" name="Прямоугольник 53"/>
            <p:cNvSpPr/>
            <p:nvPr/>
          </p:nvSpPr>
          <p:spPr>
            <a:xfrm>
              <a:off x="-2864490" y="3500114"/>
              <a:ext cx="2585089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870857" y="830567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Методические рекомендации по вопросам представления сведений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742097" y="1450920"/>
            <a:ext cx="4707805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Основные новеллы (2)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E33EE5D8-631D-226F-8C56-12FD8D2FED56}"/>
              </a:ext>
            </a:extLst>
          </p:cNvPr>
          <p:cNvSpPr/>
          <p:nvPr/>
        </p:nvSpPr>
        <p:spPr>
          <a:xfrm>
            <a:off x="314510" y="2096551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Единый подход для иностранной валюты: по курсу Банка России, если нельзя установить, то через "Интернет"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5AD053CB-311C-E1BB-581E-21D2718B55F0}"/>
              </a:ext>
            </a:extLst>
          </p:cNvPr>
          <p:cNvSpPr/>
          <p:nvPr/>
        </p:nvSpPr>
        <p:spPr>
          <a:xfrm>
            <a:off x="314510" y="3061625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 определении дохода смотрим на собственника, а не на порядок зачисления денежных средств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C3954517-1A9B-314D-10AD-1DCF39E64224}"/>
              </a:ext>
            </a:extLst>
          </p:cNvPr>
          <p:cNvSpPr/>
          <p:nvPr/>
        </p:nvSpPr>
        <p:spPr>
          <a:xfrm>
            <a:off x="314510" y="3727899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Применение "Налога на профессиональный доход" ("самозанятость") служащими отражено в письме Минтруда России от 19.04.2021 № 28-6/10/В-4623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AFDC2C36-4665-BDC0-47F5-4F9FF0C40F4F}"/>
              </a:ext>
            </a:extLst>
          </p:cNvPr>
          <p:cNvSpPr/>
          <p:nvPr/>
        </p:nvSpPr>
        <p:spPr>
          <a:xfrm>
            <a:off x="314510" y="4692973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Доход от ценных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бумаг – положительный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финансовый результат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649050E7-208B-8703-FE1F-62CAD226C3D4}"/>
              </a:ext>
            </a:extLst>
          </p:cNvPr>
          <p:cNvSpPr/>
          <p:nvPr/>
        </p:nvSpPr>
        <p:spPr>
          <a:xfrm>
            <a:off x="314510" y="5359247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Информацию о больничных можно взять на ЕПГУ или из ЛК налогоплательщика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FE9CB715-F429-D077-97A2-E7492A655710}"/>
              </a:ext>
            </a:extLst>
          </p:cNvPr>
          <p:cNvSpPr/>
          <p:nvPr/>
        </p:nvSpPr>
        <p:spPr>
          <a:xfrm>
            <a:off x="314510" y="6025521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Обновлен перечень федеральных социальных выплат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4A1A97F9-B71C-A81B-3629-71C56BF41426}"/>
              </a:ext>
            </a:extLst>
          </p:cNvPr>
          <p:cNvSpPr/>
          <p:nvPr/>
        </p:nvSpPr>
        <p:spPr>
          <a:xfrm>
            <a:off x="6394317" y="2098265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Компенсации с отчетностью о расходовании денежных средств не указываются; иные компенсации указываются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0EA8A33F-2979-3CF9-F6FA-970F7B142041}"/>
              </a:ext>
            </a:extLst>
          </p:cNvPr>
          <p:cNvSpPr/>
          <p:nvPr/>
        </p:nvSpPr>
        <p:spPr>
          <a:xfrm>
            <a:off x="6394317" y="3062996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 расчете трехгодового дохода для целей раздела 2 справки не вычитаем какие-либо суммы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xmlns="" id="{2A6A4FE9-99D7-6094-20DF-3E13EEF48A35}"/>
              </a:ext>
            </a:extLst>
          </p:cNvPr>
          <p:cNvSpPr/>
          <p:nvPr/>
        </p:nvSpPr>
        <p:spPr>
          <a:xfrm>
            <a:off x="6394317" y="3728927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Учтен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Указ Президента Российской Федерации от 18.07.2022 № 472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B82DE9D5-649C-169A-EB19-380083BBDBEC}"/>
              </a:ext>
            </a:extLst>
          </p:cNvPr>
          <p:cNvSpPr/>
          <p:nvPr/>
        </p:nvSpPr>
        <p:spPr>
          <a:xfrm>
            <a:off x="6394317" y="4394858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Для раздела 4 справки приоритет сведениям в рамках Указания Банка России 27.05.2021 № 5798-У</a:t>
            </a: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xmlns="" id="{05EDD8B1-8B41-0485-051B-EEBC5DB32B36}"/>
              </a:ext>
            </a:extLst>
          </p:cNvPr>
          <p:cNvSpPr/>
          <p:nvPr/>
        </p:nvSpPr>
        <p:spPr>
          <a:xfrm>
            <a:off x="6394317" y="5060789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Счет закрывается в установленном порядке или по соглашению сторон</a:t>
            </a: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xmlns="" id="{EB8DAD2B-60A9-CB4F-75D1-1368815C4D65}"/>
              </a:ext>
            </a:extLst>
          </p:cNvPr>
          <p:cNvSpPr/>
          <p:nvPr/>
        </p:nvSpPr>
        <p:spPr>
          <a:xfrm>
            <a:off x="6394317" y="5726721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Подчеркнуты особенности заполнения графы "Общая стоимость" подраздела 5.2 раздела 5 справки в СПО "Справки БК"</a:t>
            </a:r>
          </a:p>
        </p:txBody>
      </p:sp>
      <p:sp>
        <p:nvSpPr>
          <p:cNvPr id="2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8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754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9114771" y="4138367"/>
            <a:ext cx="2845000" cy="2448154"/>
            <a:chOff x="-3244794" y="3495803"/>
            <a:chExt cx="3410358" cy="2934651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758"/>
            <a:stretch/>
          </p:blipFill>
          <p:spPr>
            <a:xfrm>
              <a:off x="-3244794" y="3495803"/>
              <a:ext cx="3410358" cy="2838858"/>
            </a:xfrm>
            <a:prstGeom prst="rect">
              <a:avLst/>
            </a:prstGeom>
          </p:spPr>
        </p:pic>
        <p:sp>
          <p:nvSpPr>
            <p:cNvPr id="54" name="Прямоугольник 53"/>
            <p:cNvSpPr/>
            <p:nvPr/>
          </p:nvSpPr>
          <p:spPr>
            <a:xfrm>
              <a:off x="-2864490" y="3500114"/>
              <a:ext cx="2585089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870857" y="830567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Методические рекомендации по вопросам представления сведений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742097" y="1450920"/>
            <a:ext cx="4707805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Основные новеллы (3)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6385081" y="2099668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Если из договора долевого строительства нельзя определить размер обязательства каждого лица,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то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обязательство указывается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полностью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314510" y="4094718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Площадь объекта, находящегося в пользовании,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на основании правоустанавливающих документов (в ином случае из фактических значений)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6385081" y="3097440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Если договор долевого строительства заключен вместе с ипотекой, то указываются два обязательства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6385081" y="4095212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"Перераспределение долей" для целей раздела 7 справки требует анализ правоустанавливающих документов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xmlns="" id="{29657B28-6955-4DFF-8B7B-0950FA1C3AC9}"/>
              </a:ext>
            </a:extLst>
          </p:cNvPr>
          <p:cNvSpPr/>
          <p:nvPr/>
        </p:nvSpPr>
        <p:spPr>
          <a:xfrm>
            <a:off x="314510" y="3100848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Земельный участок, например, под частным домом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указывается или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в подразделе 3.1, или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в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подразделе 6.1 справки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976BBBA2-626E-4D1A-A341-B7FF49B040AD}"/>
              </a:ext>
            </a:extLst>
          </p:cNvPr>
          <p:cNvSpPr/>
          <p:nvPr/>
        </p:nvSpPr>
        <p:spPr>
          <a:xfrm>
            <a:off x="314510" y="2100278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Особенности приобретения ПИФов отражены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в письме Минтруда России от 22.09.2022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№ 28-7/10/В-12862</a:t>
            </a:r>
          </a:p>
        </p:txBody>
      </p:sp>
      <p:sp>
        <p:nvSpPr>
          <p:cNvPr id="21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9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1439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1036</TotalTime>
  <Words>3824</Words>
  <Application>Microsoft Office PowerPoint</Application>
  <PresentationFormat>Произвольный</PresentationFormat>
  <Paragraphs>416</Paragraphs>
  <Slides>42</Slides>
  <Notes>42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петро петя</dc:creator>
  <cp:lastModifiedBy>123</cp:lastModifiedBy>
  <cp:revision>9</cp:revision>
  <cp:lastPrinted>2023-02-01T06:50:15Z</cp:lastPrinted>
  <dcterms:created xsi:type="dcterms:W3CDTF">2023-01-24T11:09:06Z</dcterms:created>
  <dcterms:modified xsi:type="dcterms:W3CDTF">2023-02-01T12:44:19Z</dcterms:modified>
</cp:coreProperties>
</file>