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393" r:id="rId3"/>
    <p:sldId id="394" r:id="rId4"/>
    <p:sldId id="397" r:id="rId5"/>
    <p:sldId id="398" r:id="rId6"/>
    <p:sldId id="399" r:id="rId7"/>
    <p:sldId id="400" r:id="rId8"/>
    <p:sldId id="401" r:id="rId9"/>
    <p:sldId id="402" r:id="rId10"/>
    <p:sldId id="403" r:id="rId11"/>
    <p:sldId id="404" r:id="rId12"/>
    <p:sldId id="387" r:id="rId13"/>
    <p:sldId id="406" r:id="rId14"/>
    <p:sldId id="390" r:id="rId15"/>
  </p:sldIdLst>
  <p:sldSz cx="12192000" cy="6858000"/>
  <p:notesSz cx="6805613" cy="9939338"/>
  <p:defaultTextStyle>
    <a:defPPr>
      <a:defRPr lang="ru-RU"/>
    </a:defPPr>
    <a:lvl1pPr marL="0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34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268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403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534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668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802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9936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071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696B"/>
    <a:srgbClr val="FFFFFF"/>
    <a:srgbClr val="EAEAEA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35" autoAdjust="0"/>
    <p:restoredTop sz="98016" autoAdjust="0"/>
  </p:normalViewPr>
  <p:slideViewPr>
    <p:cSldViewPr snapToGrid="0">
      <p:cViewPr varScale="1">
        <p:scale>
          <a:sx n="112" d="100"/>
          <a:sy n="112" d="100"/>
        </p:scale>
        <p:origin x="91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193D3E-1C2D-4E9F-95F1-65FF15048E69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474A88-505C-4FC7-A27D-361D4BAD227D}">
      <dgm:prSet phldrT="[Текст]" phldr="1"/>
      <dgm:spPr>
        <a:solidFill>
          <a:schemeClr val="accent6"/>
        </a:solidFill>
      </dgm:spPr>
      <dgm:t>
        <a:bodyPr/>
        <a:lstStyle/>
        <a:p>
          <a:endParaRPr lang="ru-RU" dirty="0"/>
        </a:p>
      </dgm:t>
    </dgm:pt>
    <dgm:pt modelId="{C1311242-4A14-48E2-9A32-EEFF388EE071}" type="parTrans" cxnId="{47A4CA40-3589-424F-822B-734A1EF2CD37}">
      <dgm:prSet/>
      <dgm:spPr/>
      <dgm:t>
        <a:bodyPr/>
        <a:lstStyle/>
        <a:p>
          <a:endParaRPr lang="ru-RU"/>
        </a:p>
      </dgm:t>
    </dgm:pt>
    <dgm:pt modelId="{F68D9F7B-98A8-4092-BB9A-EA6A79A37829}" type="sibTrans" cxnId="{47A4CA40-3589-424F-822B-734A1EF2CD37}">
      <dgm:prSet/>
      <dgm:spPr/>
      <dgm:t>
        <a:bodyPr/>
        <a:lstStyle/>
        <a:p>
          <a:endParaRPr lang="ru-RU"/>
        </a:p>
      </dgm:t>
    </dgm:pt>
    <dgm:pt modelId="{9F6D3C40-D24C-4ADC-8B23-E583EC76BCB6}">
      <dgm:prSet phldrT="[Текст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accent5"/>
              </a:solidFill>
              <a:latin typeface="+mn-lt"/>
              <a:cs typeface="Times New Roman" pitchFamily="18" charset="0"/>
            </a:rPr>
            <a:t>Виды проверок</a:t>
          </a:r>
          <a:endParaRPr lang="ru-RU" sz="1800" b="1" dirty="0">
            <a:solidFill>
              <a:schemeClr val="accent5"/>
            </a:solidFill>
            <a:latin typeface="+mn-lt"/>
            <a:cs typeface="Times New Roman" pitchFamily="18" charset="0"/>
          </a:endParaRPr>
        </a:p>
      </dgm:t>
    </dgm:pt>
    <dgm:pt modelId="{A7206751-CDDF-4401-9740-D96965DE87B1}" type="parTrans" cxnId="{5D8155ED-C94E-4D5C-8709-C487E089BFF4}">
      <dgm:prSet/>
      <dgm:spPr/>
      <dgm:t>
        <a:bodyPr/>
        <a:lstStyle/>
        <a:p>
          <a:endParaRPr lang="ru-RU"/>
        </a:p>
      </dgm:t>
    </dgm:pt>
    <dgm:pt modelId="{AE23C23E-9D49-40AF-B82F-80FA775A95EF}" type="sibTrans" cxnId="{5D8155ED-C94E-4D5C-8709-C487E089BFF4}">
      <dgm:prSet/>
      <dgm:spPr/>
      <dgm:t>
        <a:bodyPr/>
        <a:lstStyle/>
        <a:p>
          <a:endParaRPr lang="ru-RU"/>
        </a:p>
      </dgm:t>
    </dgm:pt>
    <dgm:pt modelId="{D81DA2E6-04B3-41B1-A3E7-985085AAF14F}" type="pres">
      <dgm:prSet presAssocID="{86193D3E-1C2D-4E9F-95F1-65FF15048E69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4E679D8-2BB8-4049-A2FF-A99EF927CC4C}" type="pres">
      <dgm:prSet presAssocID="{97474A88-505C-4FC7-A27D-361D4BAD227D}" presName="posSpace" presStyleCnt="0"/>
      <dgm:spPr/>
    </dgm:pt>
    <dgm:pt modelId="{FDDE2FD1-F3F7-43D5-9FC0-270B88C01190}" type="pres">
      <dgm:prSet presAssocID="{97474A88-505C-4FC7-A27D-361D4BAD227D}" presName="vertFlow" presStyleCnt="0"/>
      <dgm:spPr/>
    </dgm:pt>
    <dgm:pt modelId="{1F360C77-DF3D-42B2-A03B-BA72CB249C7A}" type="pres">
      <dgm:prSet presAssocID="{97474A88-505C-4FC7-A27D-361D4BAD227D}" presName="topSpace" presStyleCnt="0"/>
      <dgm:spPr/>
    </dgm:pt>
    <dgm:pt modelId="{A7C4C475-B291-46F0-BCB2-6411ACC78035}" type="pres">
      <dgm:prSet presAssocID="{97474A88-505C-4FC7-A27D-361D4BAD227D}" presName="firstComp" presStyleCnt="0"/>
      <dgm:spPr/>
    </dgm:pt>
    <dgm:pt modelId="{98B1639A-CBCB-4326-9E3F-69C6ED3DE59D}" type="pres">
      <dgm:prSet presAssocID="{97474A88-505C-4FC7-A27D-361D4BAD227D}" presName="firstChild" presStyleLbl="bgAccFollowNode1" presStyleIdx="0" presStyleCnt="1" custScaleX="235868" custScaleY="34057" custLinFactNeighborX="-7915" custLinFactNeighborY="-38265"/>
      <dgm:spPr/>
      <dgm:t>
        <a:bodyPr/>
        <a:lstStyle/>
        <a:p>
          <a:endParaRPr lang="ru-RU"/>
        </a:p>
      </dgm:t>
    </dgm:pt>
    <dgm:pt modelId="{4E061493-1D91-481D-B16A-EE6F045D9349}" type="pres">
      <dgm:prSet presAssocID="{97474A88-505C-4FC7-A27D-361D4BAD227D}" presName="firstChildTx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8093AE-4265-4415-B2AD-20E97935D4A7}" type="pres">
      <dgm:prSet presAssocID="{97474A88-505C-4FC7-A27D-361D4BAD227D}" presName="negSpace" presStyleCnt="0"/>
      <dgm:spPr/>
    </dgm:pt>
    <dgm:pt modelId="{634B0217-E54C-4538-A2D8-588BECBB985C}" type="pres">
      <dgm:prSet presAssocID="{97474A88-505C-4FC7-A27D-361D4BAD227D}" presName="circle" presStyleLbl="node1" presStyleIdx="0" presStyleCnt="1" custLinFactX="-200000" custLinFactNeighborX="-208526" custLinFactNeighborY="-969"/>
      <dgm:spPr/>
      <dgm:t>
        <a:bodyPr/>
        <a:lstStyle/>
        <a:p>
          <a:endParaRPr lang="ru-RU"/>
        </a:p>
      </dgm:t>
    </dgm:pt>
  </dgm:ptLst>
  <dgm:cxnLst>
    <dgm:cxn modelId="{6AA46D63-EF54-41C0-BEC9-4893A9CE2C3F}" type="presOf" srcId="{97474A88-505C-4FC7-A27D-361D4BAD227D}" destId="{634B0217-E54C-4538-A2D8-588BECBB985C}" srcOrd="0" destOrd="0" presId="urn:microsoft.com/office/officeart/2005/8/layout/hList9"/>
    <dgm:cxn modelId="{42F9BEA6-2267-4BE3-AF9E-DDE32F84BBAD}" type="presOf" srcId="{86193D3E-1C2D-4E9F-95F1-65FF15048E69}" destId="{D81DA2E6-04B3-41B1-A3E7-985085AAF14F}" srcOrd="0" destOrd="0" presId="urn:microsoft.com/office/officeart/2005/8/layout/hList9"/>
    <dgm:cxn modelId="{74A04C68-9762-4E0B-AB3E-F33C46581DE9}" type="presOf" srcId="{9F6D3C40-D24C-4ADC-8B23-E583EC76BCB6}" destId="{4E061493-1D91-481D-B16A-EE6F045D9349}" srcOrd="1" destOrd="0" presId="urn:microsoft.com/office/officeart/2005/8/layout/hList9"/>
    <dgm:cxn modelId="{47A4CA40-3589-424F-822B-734A1EF2CD37}" srcId="{86193D3E-1C2D-4E9F-95F1-65FF15048E69}" destId="{97474A88-505C-4FC7-A27D-361D4BAD227D}" srcOrd="0" destOrd="0" parTransId="{C1311242-4A14-48E2-9A32-EEFF388EE071}" sibTransId="{F68D9F7B-98A8-4092-BB9A-EA6A79A37829}"/>
    <dgm:cxn modelId="{5D8155ED-C94E-4D5C-8709-C487E089BFF4}" srcId="{97474A88-505C-4FC7-A27D-361D4BAD227D}" destId="{9F6D3C40-D24C-4ADC-8B23-E583EC76BCB6}" srcOrd="0" destOrd="0" parTransId="{A7206751-CDDF-4401-9740-D96965DE87B1}" sibTransId="{AE23C23E-9D49-40AF-B82F-80FA775A95EF}"/>
    <dgm:cxn modelId="{B4128FCA-423E-4C5B-9959-23BCB6E8F83E}" type="presOf" srcId="{9F6D3C40-D24C-4ADC-8B23-E583EC76BCB6}" destId="{98B1639A-CBCB-4326-9E3F-69C6ED3DE59D}" srcOrd="0" destOrd="0" presId="urn:microsoft.com/office/officeart/2005/8/layout/hList9"/>
    <dgm:cxn modelId="{F9EE8A53-06C4-41B2-BC70-33B1EB3AD570}" type="presParOf" srcId="{D81DA2E6-04B3-41B1-A3E7-985085AAF14F}" destId="{E4E679D8-2BB8-4049-A2FF-A99EF927CC4C}" srcOrd="0" destOrd="0" presId="urn:microsoft.com/office/officeart/2005/8/layout/hList9"/>
    <dgm:cxn modelId="{7D2304F3-4E99-47FD-BF17-4FF59698E30D}" type="presParOf" srcId="{D81DA2E6-04B3-41B1-A3E7-985085AAF14F}" destId="{FDDE2FD1-F3F7-43D5-9FC0-270B88C01190}" srcOrd="1" destOrd="0" presId="urn:microsoft.com/office/officeart/2005/8/layout/hList9"/>
    <dgm:cxn modelId="{AFD58593-F892-447B-BD76-2A092D0D1CEB}" type="presParOf" srcId="{FDDE2FD1-F3F7-43D5-9FC0-270B88C01190}" destId="{1F360C77-DF3D-42B2-A03B-BA72CB249C7A}" srcOrd="0" destOrd="0" presId="urn:microsoft.com/office/officeart/2005/8/layout/hList9"/>
    <dgm:cxn modelId="{08E682B1-B110-4C75-8A11-F4FCA1905BE4}" type="presParOf" srcId="{FDDE2FD1-F3F7-43D5-9FC0-270B88C01190}" destId="{A7C4C475-B291-46F0-BCB2-6411ACC78035}" srcOrd="1" destOrd="0" presId="urn:microsoft.com/office/officeart/2005/8/layout/hList9"/>
    <dgm:cxn modelId="{59919412-2716-4DEF-9D87-55D372742801}" type="presParOf" srcId="{A7C4C475-B291-46F0-BCB2-6411ACC78035}" destId="{98B1639A-CBCB-4326-9E3F-69C6ED3DE59D}" srcOrd="0" destOrd="0" presId="urn:microsoft.com/office/officeart/2005/8/layout/hList9"/>
    <dgm:cxn modelId="{8D46458C-4022-4874-83A5-5C5A41F91C7B}" type="presParOf" srcId="{A7C4C475-B291-46F0-BCB2-6411ACC78035}" destId="{4E061493-1D91-481D-B16A-EE6F045D9349}" srcOrd="1" destOrd="0" presId="urn:microsoft.com/office/officeart/2005/8/layout/hList9"/>
    <dgm:cxn modelId="{C19DFD83-CC6A-45EF-AAD6-684266A0B14C}" type="presParOf" srcId="{D81DA2E6-04B3-41B1-A3E7-985085AAF14F}" destId="{CE8093AE-4265-4415-B2AD-20E97935D4A7}" srcOrd="2" destOrd="0" presId="urn:microsoft.com/office/officeart/2005/8/layout/hList9"/>
    <dgm:cxn modelId="{0AC86F78-680F-4932-B31E-AA3A3CA177E3}" type="presParOf" srcId="{D81DA2E6-04B3-41B1-A3E7-985085AAF14F}" destId="{634B0217-E54C-4538-A2D8-588BECBB985C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193D3E-1C2D-4E9F-95F1-65FF15048E69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474A88-505C-4FC7-A27D-361D4BAD227D}">
      <dgm:prSet phldrT="[Текст]" phldr="1"/>
      <dgm:spPr>
        <a:solidFill>
          <a:schemeClr val="accent6"/>
        </a:solidFill>
      </dgm:spPr>
      <dgm:t>
        <a:bodyPr/>
        <a:lstStyle/>
        <a:p>
          <a:endParaRPr lang="ru-RU" dirty="0"/>
        </a:p>
      </dgm:t>
    </dgm:pt>
    <dgm:pt modelId="{C1311242-4A14-48E2-9A32-EEFF388EE071}" type="parTrans" cxnId="{47A4CA40-3589-424F-822B-734A1EF2CD37}">
      <dgm:prSet/>
      <dgm:spPr/>
      <dgm:t>
        <a:bodyPr/>
        <a:lstStyle/>
        <a:p>
          <a:endParaRPr lang="ru-RU"/>
        </a:p>
      </dgm:t>
    </dgm:pt>
    <dgm:pt modelId="{F68D9F7B-98A8-4092-BB9A-EA6A79A37829}" type="sibTrans" cxnId="{47A4CA40-3589-424F-822B-734A1EF2CD37}">
      <dgm:prSet/>
      <dgm:spPr/>
      <dgm:t>
        <a:bodyPr/>
        <a:lstStyle/>
        <a:p>
          <a:endParaRPr lang="ru-RU"/>
        </a:p>
      </dgm:t>
    </dgm:pt>
    <dgm:pt modelId="{9F6D3C40-D24C-4ADC-8B23-E583EC76BCB6}">
      <dgm:prSet phldrT="[Текст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accent5"/>
              </a:solidFill>
              <a:latin typeface="+mn-lt"/>
              <a:cs typeface="Times New Roman" pitchFamily="18" charset="0"/>
            </a:rPr>
            <a:t>Содержание запроса</a:t>
          </a:r>
          <a:endParaRPr lang="ru-RU" sz="1800" b="1" dirty="0">
            <a:solidFill>
              <a:schemeClr val="accent5"/>
            </a:solidFill>
            <a:latin typeface="+mn-lt"/>
            <a:cs typeface="Times New Roman" pitchFamily="18" charset="0"/>
          </a:endParaRPr>
        </a:p>
      </dgm:t>
    </dgm:pt>
    <dgm:pt modelId="{A7206751-CDDF-4401-9740-D96965DE87B1}" type="parTrans" cxnId="{5D8155ED-C94E-4D5C-8709-C487E089BFF4}">
      <dgm:prSet/>
      <dgm:spPr/>
      <dgm:t>
        <a:bodyPr/>
        <a:lstStyle/>
        <a:p>
          <a:endParaRPr lang="ru-RU"/>
        </a:p>
      </dgm:t>
    </dgm:pt>
    <dgm:pt modelId="{AE23C23E-9D49-40AF-B82F-80FA775A95EF}" type="sibTrans" cxnId="{5D8155ED-C94E-4D5C-8709-C487E089BFF4}">
      <dgm:prSet/>
      <dgm:spPr/>
      <dgm:t>
        <a:bodyPr/>
        <a:lstStyle/>
        <a:p>
          <a:endParaRPr lang="ru-RU"/>
        </a:p>
      </dgm:t>
    </dgm:pt>
    <dgm:pt modelId="{D81DA2E6-04B3-41B1-A3E7-985085AAF14F}" type="pres">
      <dgm:prSet presAssocID="{86193D3E-1C2D-4E9F-95F1-65FF15048E69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4E679D8-2BB8-4049-A2FF-A99EF927CC4C}" type="pres">
      <dgm:prSet presAssocID="{97474A88-505C-4FC7-A27D-361D4BAD227D}" presName="posSpace" presStyleCnt="0"/>
      <dgm:spPr/>
    </dgm:pt>
    <dgm:pt modelId="{FDDE2FD1-F3F7-43D5-9FC0-270B88C01190}" type="pres">
      <dgm:prSet presAssocID="{97474A88-505C-4FC7-A27D-361D4BAD227D}" presName="vertFlow" presStyleCnt="0"/>
      <dgm:spPr/>
    </dgm:pt>
    <dgm:pt modelId="{1F360C77-DF3D-42B2-A03B-BA72CB249C7A}" type="pres">
      <dgm:prSet presAssocID="{97474A88-505C-4FC7-A27D-361D4BAD227D}" presName="topSpace" presStyleCnt="0"/>
      <dgm:spPr/>
    </dgm:pt>
    <dgm:pt modelId="{A7C4C475-B291-46F0-BCB2-6411ACC78035}" type="pres">
      <dgm:prSet presAssocID="{97474A88-505C-4FC7-A27D-361D4BAD227D}" presName="firstComp" presStyleCnt="0"/>
      <dgm:spPr/>
    </dgm:pt>
    <dgm:pt modelId="{98B1639A-CBCB-4326-9E3F-69C6ED3DE59D}" type="pres">
      <dgm:prSet presAssocID="{97474A88-505C-4FC7-A27D-361D4BAD227D}" presName="firstChild" presStyleLbl="bgAccFollowNode1" presStyleIdx="0" presStyleCnt="1" custScaleX="235868" custScaleY="34057" custLinFactNeighborX="-7915" custLinFactNeighborY="-38265"/>
      <dgm:spPr/>
      <dgm:t>
        <a:bodyPr/>
        <a:lstStyle/>
        <a:p>
          <a:endParaRPr lang="ru-RU"/>
        </a:p>
      </dgm:t>
    </dgm:pt>
    <dgm:pt modelId="{4E061493-1D91-481D-B16A-EE6F045D9349}" type="pres">
      <dgm:prSet presAssocID="{97474A88-505C-4FC7-A27D-361D4BAD227D}" presName="firstChildTx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8093AE-4265-4415-B2AD-20E97935D4A7}" type="pres">
      <dgm:prSet presAssocID="{97474A88-505C-4FC7-A27D-361D4BAD227D}" presName="negSpace" presStyleCnt="0"/>
      <dgm:spPr/>
    </dgm:pt>
    <dgm:pt modelId="{634B0217-E54C-4538-A2D8-588BECBB985C}" type="pres">
      <dgm:prSet presAssocID="{97474A88-505C-4FC7-A27D-361D4BAD227D}" presName="circle" presStyleLbl="node1" presStyleIdx="0" presStyleCnt="1" custLinFactX="-200000" custLinFactNeighborX="-208526" custLinFactNeighborY="-969"/>
      <dgm:spPr/>
      <dgm:t>
        <a:bodyPr/>
        <a:lstStyle/>
        <a:p>
          <a:endParaRPr lang="ru-RU"/>
        </a:p>
      </dgm:t>
    </dgm:pt>
  </dgm:ptLst>
  <dgm:cxnLst>
    <dgm:cxn modelId="{BC1AEDF2-DE17-4D20-8DB3-213F2AD4B83B}" type="presOf" srcId="{9F6D3C40-D24C-4ADC-8B23-E583EC76BCB6}" destId="{98B1639A-CBCB-4326-9E3F-69C6ED3DE59D}" srcOrd="0" destOrd="0" presId="urn:microsoft.com/office/officeart/2005/8/layout/hList9"/>
    <dgm:cxn modelId="{47A4CA40-3589-424F-822B-734A1EF2CD37}" srcId="{86193D3E-1C2D-4E9F-95F1-65FF15048E69}" destId="{97474A88-505C-4FC7-A27D-361D4BAD227D}" srcOrd="0" destOrd="0" parTransId="{C1311242-4A14-48E2-9A32-EEFF388EE071}" sibTransId="{F68D9F7B-98A8-4092-BB9A-EA6A79A37829}"/>
    <dgm:cxn modelId="{5D8155ED-C94E-4D5C-8709-C487E089BFF4}" srcId="{97474A88-505C-4FC7-A27D-361D4BAD227D}" destId="{9F6D3C40-D24C-4ADC-8B23-E583EC76BCB6}" srcOrd="0" destOrd="0" parTransId="{A7206751-CDDF-4401-9740-D96965DE87B1}" sibTransId="{AE23C23E-9D49-40AF-B82F-80FA775A95EF}"/>
    <dgm:cxn modelId="{05F0267B-BCD7-427C-8534-102AA87F3FDB}" type="presOf" srcId="{9F6D3C40-D24C-4ADC-8B23-E583EC76BCB6}" destId="{4E061493-1D91-481D-B16A-EE6F045D9349}" srcOrd="1" destOrd="0" presId="urn:microsoft.com/office/officeart/2005/8/layout/hList9"/>
    <dgm:cxn modelId="{578D69EF-2F08-4B0F-A683-BA2A5400DA36}" type="presOf" srcId="{97474A88-505C-4FC7-A27D-361D4BAD227D}" destId="{634B0217-E54C-4538-A2D8-588BECBB985C}" srcOrd="0" destOrd="0" presId="urn:microsoft.com/office/officeart/2005/8/layout/hList9"/>
    <dgm:cxn modelId="{0BB5F50A-FF5A-44AB-AEB9-4CE37609FBE6}" type="presOf" srcId="{86193D3E-1C2D-4E9F-95F1-65FF15048E69}" destId="{D81DA2E6-04B3-41B1-A3E7-985085AAF14F}" srcOrd="0" destOrd="0" presId="urn:microsoft.com/office/officeart/2005/8/layout/hList9"/>
    <dgm:cxn modelId="{6E6E04B2-095E-485B-A306-AF4BE57ED627}" type="presParOf" srcId="{D81DA2E6-04B3-41B1-A3E7-985085AAF14F}" destId="{E4E679D8-2BB8-4049-A2FF-A99EF927CC4C}" srcOrd="0" destOrd="0" presId="urn:microsoft.com/office/officeart/2005/8/layout/hList9"/>
    <dgm:cxn modelId="{999CC779-23CA-463A-B6FB-654E932B3CAD}" type="presParOf" srcId="{D81DA2E6-04B3-41B1-A3E7-985085AAF14F}" destId="{FDDE2FD1-F3F7-43D5-9FC0-270B88C01190}" srcOrd="1" destOrd="0" presId="urn:microsoft.com/office/officeart/2005/8/layout/hList9"/>
    <dgm:cxn modelId="{868DE4CF-520A-4A82-90EB-A00A94AE64AA}" type="presParOf" srcId="{FDDE2FD1-F3F7-43D5-9FC0-270B88C01190}" destId="{1F360C77-DF3D-42B2-A03B-BA72CB249C7A}" srcOrd="0" destOrd="0" presId="urn:microsoft.com/office/officeart/2005/8/layout/hList9"/>
    <dgm:cxn modelId="{201B15C4-A9C8-428D-994F-ED164DAAB5C3}" type="presParOf" srcId="{FDDE2FD1-F3F7-43D5-9FC0-270B88C01190}" destId="{A7C4C475-B291-46F0-BCB2-6411ACC78035}" srcOrd="1" destOrd="0" presId="urn:microsoft.com/office/officeart/2005/8/layout/hList9"/>
    <dgm:cxn modelId="{96A3BEE4-F468-4D78-A01F-4598D894E9C9}" type="presParOf" srcId="{A7C4C475-B291-46F0-BCB2-6411ACC78035}" destId="{98B1639A-CBCB-4326-9E3F-69C6ED3DE59D}" srcOrd="0" destOrd="0" presId="urn:microsoft.com/office/officeart/2005/8/layout/hList9"/>
    <dgm:cxn modelId="{77CFF06C-1C45-4477-92EC-C00B591C12CA}" type="presParOf" srcId="{A7C4C475-B291-46F0-BCB2-6411ACC78035}" destId="{4E061493-1D91-481D-B16A-EE6F045D9349}" srcOrd="1" destOrd="0" presId="urn:microsoft.com/office/officeart/2005/8/layout/hList9"/>
    <dgm:cxn modelId="{AC03E7D3-6558-4E25-92F0-41FE992D3854}" type="presParOf" srcId="{D81DA2E6-04B3-41B1-A3E7-985085AAF14F}" destId="{CE8093AE-4265-4415-B2AD-20E97935D4A7}" srcOrd="2" destOrd="0" presId="urn:microsoft.com/office/officeart/2005/8/layout/hList9"/>
    <dgm:cxn modelId="{C500FE2B-11A9-41C0-BCFC-334F27B4EC7D}" type="presParOf" srcId="{D81DA2E6-04B3-41B1-A3E7-985085AAF14F}" destId="{634B0217-E54C-4538-A2D8-588BECBB985C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099" cy="498693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39" y="2"/>
            <a:ext cx="2949099" cy="498693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61EBA740-8F53-4D2F-850E-9DA3C22D37EA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25" tIns="45712" rIns="91425" bIns="4571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72AB91AC-F021-4BDD-B911-C95536680D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641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4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8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03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34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68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02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36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71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B91AC-F021-4BDD-B911-C95536680DF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3219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8325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8325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8325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8325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832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832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832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48054-F86E-4F8C-A75A-324791CBBE3E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977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48054-F86E-4F8C-A75A-324791CBBE3E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134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832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8325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8325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832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34" indent="0" algn="ctr">
              <a:buNone/>
              <a:defRPr sz="2000"/>
            </a:lvl2pPr>
            <a:lvl3pPr marL="914268" indent="0" algn="ctr">
              <a:buNone/>
              <a:defRPr sz="1900"/>
            </a:lvl3pPr>
            <a:lvl4pPr marL="1371403" indent="0" algn="ctr">
              <a:buNone/>
              <a:defRPr sz="1600"/>
            </a:lvl4pPr>
            <a:lvl5pPr marL="1828534" indent="0" algn="ctr">
              <a:buNone/>
              <a:defRPr sz="1600"/>
            </a:lvl5pPr>
            <a:lvl6pPr marL="2285668" indent="0" algn="ctr">
              <a:buNone/>
              <a:defRPr sz="1600"/>
            </a:lvl6pPr>
            <a:lvl7pPr marL="2742802" indent="0" algn="ctr">
              <a:buNone/>
              <a:defRPr sz="1600"/>
            </a:lvl7pPr>
            <a:lvl8pPr marL="3199936" indent="0" algn="ctr">
              <a:buNone/>
              <a:defRPr sz="1600"/>
            </a:lvl8pPr>
            <a:lvl9pPr marL="3657071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326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64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3" y="365129"/>
            <a:ext cx="2628900" cy="581183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9"/>
            <a:ext cx="7734300" cy="581183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240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289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3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2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4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5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6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8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9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0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49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868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4" indent="0">
              <a:buNone/>
              <a:defRPr sz="2000" b="1"/>
            </a:lvl2pPr>
            <a:lvl3pPr marL="914268" indent="0">
              <a:buNone/>
              <a:defRPr sz="1900" b="1"/>
            </a:lvl3pPr>
            <a:lvl4pPr marL="1371403" indent="0">
              <a:buNone/>
              <a:defRPr sz="1600" b="1"/>
            </a:lvl4pPr>
            <a:lvl5pPr marL="1828534" indent="0">
              <a:buNone/>
              <a:defRPr sz="1600" b="1"/>
            </a:lvl5pPr>
            <a:lvl6pPr marL="2285668" indent="0">
              <a:buNone/>
              <a:defRPr sz="1600" b="1"/>
            </a:lvl6pPr>
            <a:lvl7pPr marL="2742802" indent="0">
              <a:buNone/>
              <a:defRPr sz="1600" b="1"/>
            </a:lvl7pPr>
            <a:lvl8pPr marL="3199936" indent="0">
              <a:buNone/>
              <a:defRPr sz="1600" b="1"/>
            </a:lvl8pPr>
            <a:lvl9pPr marL="3657071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7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4" indent="0">
              <a:buNone/>
              <a:defRPr sz="2000" b="1"/>
            </a:lvl2pPr>
            <a:lvl3pPr marL="914268" indent="0">
              <a:buNone/>
              <a:defRPr sz="1900" b="1"/>
            </a:lvl3pPr>
            <a:lvl4pPr marL="1371403" indent="0">
              <a:buNone/>
              <a:defRPr sz="1600" b="1"/>
            </a:lvl4pPr>
            <a:lvl5pPr marL="1828534" indent="0">
              <a:buNone/>
              <a:defRPr sz="1600" b="1"/>
            </a:lvl5pPr>
            <a:lvl6pPr marL="2285668" indent="0">
              <a:buNone/>
              <a:defRPr sz="1600" b="1"/>
            </a:lvl6pPr>
            <a:lvl7pPr marL="2742802" indent="0">
              <a:buNone/>
              <a:defRPr sz="1600" b="1"/>
            </a:lvl7pPr>
            <a:lvl8pPr marL="3199936" indent="0">
              <a:buNone/>
              <a:defRPr sz="1600" b="1"/>
            </a:lvl8pPr>
            <a:lvl9pPr marL="3657071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7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32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993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03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34" indent="0">
              <a:buNone/>
              <a:defRPr sz="1500"/>
            </a:lvl2pPr>
            <a:lvl3pPr marL="914268" indent="0">
              <a:buNone/>
              <a:defRPr sz="1200"/>
            </a:lvl3pPr>
            <a:lvl4pPr marL="1371403" indent="0">
              <a:buNone/>
              <a:defRPr sz="1100"/>
            </a:lvl4pPr>
            <a:lvl5pPr marL="1828534" indent="0">
              <a:buNone/>
              <a:defRPr sz="1100"/>
            </a:lvl5pPr>
            <a:lvl6pPr marL="2285668" indent="0">
              <a:buNone/>
              <a:defRPr sz="1100"/>
            </a:lvl6pPr>
            <a:lvl7pPr marL="2742802" indent="0">
              <a:buNone/>
              <a:defRPr sz="1100"/>
            </a:lvl7pPr>
            <a:lvl8pPr marL="3199936" indent="0">
              <a:buNone/>
              <a:defRPr sz="1100"/>
            </a:lvl8pPr>
            <a:lvl9pPr marL="3657071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493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34" indent="0">
              <a:buNone/>
              <a:defRPr sz="2800"/>
            </a:lvl2pPr>
            <a:lvl3pPr marL="914268" indent="0">
              <a:buNone/>
              <a:defRPr sz="2400"/>
            </a:lvl3pPr>
            <a:lvl4pPr marL="1371403" indent="0">
              <a:buNone/>
              <a:defRPr sz="2000"/>
            </a:lvl4pPr>
            <a:lvl5pPr marL="1828534" indent="0">
              <a:buNone/>
              <a:defRPr sz="2000"/>
            </a:lvl5pPr>
            <a:lvl6pPr marL="2285668" indent="0">
              <a:buNone/>
              <a:defRPr sz="2000"/>
            </a:lvl6pPr>
            <a:lvl7pPr marL="2742802" indent="0">
              <a:buNone/>
              <a:defRPr sz="2000"/>
            </a:lvl7pPr>
            <a:lvl8pPr marL="3199936" indent="0">
              <a:buNone/>
              <a:defRPr sz="2000"/>
            </a:lvl8pPr>
            <a:lvl9pPr marL="3657071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34" indent="0">
              <a:buNone/>
              <a:defRPr sz="1500"/>
            </a:lvl2pPr>
            <a:lvl3pPr marL="914268" indent="0">
              <a:buNone/>
              <a:defRPr sz="1200"/>
            </a:lvl3pPr>
            <a:lvl4pPr marL="1371403" indent="0">
              <a:buNone/>
              <a:defRPr sz="1100"/>
            </a:lvl4pPr>
            <a:lvl5pPr marL="1828534" indent="0">
              <a:buNone/>
              <a:defRPr sz="1100"/>
            </a:lvl5pPr>
            <a:lvl6pPr marL="2285668" indent="0">
              <a:buNone/>
              <a:defRPr sz="1100"/>
            </a:lvl6pPr>
            <a:lvl7pPr marL="2742802" indent="0">
              <a:buNone/>
              <a:defRPr sz="1100"/>
            </a:lvl7pPr>
            <a:lvl8pPr marL="3199936" indent="0">
              <a:buNone/>
              <a:defRPr sz="1100"/>
            </a:lvl8pPr>
            <a:lvl9pPr marL="3657071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04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28" tIns="45712" rIns="91428" bIns="45712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28" tIns="45712" rIns="91428" bIns="4571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28" tIns="45712" rIns="91428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BA394-6E9B-4A08-A82A-2BF9BE6C8D89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28" tIns="45712" rIns="91428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28" tIns="45712" rIns="91428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543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26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68" indent="-228568" algn="l" defTabSz="91426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0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3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8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02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36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0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04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38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4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8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4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68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2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36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1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7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0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6.png"/><Relationship Id="rId9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AEAEA">
              <a:alpha val="5882"/>
            </a:srgb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blipFill>
                <a:blip r:embed="rId3"/>
                <a:tile tx="0" ty="0" sx="100000" sy="100000" flip="none" algn="tl"/>
              </a:blipFill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809709"/>
            <a:ext cx="12192000" cy="170953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751667" y="5862559"/>
            <a:ext cx="2626485" cy="67709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</a:t>
            </a:r>
          </a:p>
          <a:p>
            <a:pPr algn="ctr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марта 2017 г.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5553" y="44105"/>
            <a:ext cx="4180176" cy="4631635"/>
          </a:xfrm>
          <a:prstGeom prst="rect">
            <a:avLst/>
          </a:prstGeom>
        </p:spPr>
      </p:pic>
      <p:grpSp>
        <p:nvGrpSpPr>
          <p:cNvPr id="12" name="Группа 11"/>
          <p:cNvGrpSpPr/>
          <p:nvPr/>
        </p:nvGrpSpPr>
        <p:grpSpPr>
          <a:xfrm>
            <a:off x="335789" y="3"/>
            <a:ext cx="3752851" cy="1628775"/>
            <a:chOff x="335790" y="0"/>
            <a:chExt cx="3752850" cy="1628775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35790" y="0"/>
              <a:ext cx="3752850" cy="1619250"/>
            </a:xfrm>
            <a:prstGeom prst="rect">
              <a:avLst/>
            </a:prstGeom>
          </p:spPr>
        </p:pic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1500188" y="0"/>
              <a:ext cx="2505075" cy="1628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Прямоугольник 14"/>
          <p:cNvSpPr/>
          <p:nvPr/>
        </p:nvSpPr>
        <p:spPr>
          <a:xfrm>
            <a:off x="7374837" y="2"/>
            <a:ext cx="4502427" cy="4691271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/>
          </a:p>
        </p:txBody>
      </p:sp>
      <p:sp useBgFill="1"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4282" y="1558712"/>
            <a:ext cx="11600617" cy="2932872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Методические материалы к совещанию «</a:t>
            </a:r>
            <a:r>
              <a:rPr lang="ru-RU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Анализ сведений о доходах, расходах, об имуществе и обязательствах имущественного характера, а также проверка их достоверности</a:t>
            </a:r>
            <a:r>
              <a:rPr lang="ru-RU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»</a:t>
            </a:r>
            <a:endParaRPr lang="ru-RU" sz="40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ea typeface="Ebrima" pitchFamily="2" charset="0"/>
              <a:cs typeface="Ebrim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73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Группа 47"/>
          <p:cNvGrpSpPr/>
          <p:nvPr/>
        </p:nvGrpSpPr>
        <p:grpSpPr>
          <a:xfrm>
            <a:off x="4268871" y="3401788"/>
            <a:ext cx="3641416" cy="3156857"/>
            <a:chOff x="12192000" y="3701143"/>
            <a:chExt cx="3641416" cy="3156857"/>
          </a:xfrm>
        </p:grpSpPr>
        <p:pic>
          <p:nvPicPr>
            <p:cNvPr id="57" name="Picture 2" descr="C:\Users\TuguchevNM\Downloads\noun_602633_cc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b="15514"/>
            <a:stretch>
              <a:fillRect/>
            </a:stretch>
          </p:blipFill>
          <p:spPr bwMode="auto">
            <a:xfrm>
              <a:off x="12192000" y="3781514"/>
              <a:ext cx="3641416" cy="3076486"/>
            </a:xfrm>
            <a:prstGeom prst="rect">
              <a:avLst/>
            </a:prstGeom>
            <a:noFill/>
          </p:spPr>
        </p:pic>
        <p:sp>
          <p:nvSpPr>
            <p:cNvPr id="58" name="Прямоугольник 57"/>
            <p:cNvSpPr/>
            <p:nvPr/>
          </p:nvSpPr>
          <p:spPr>
            <a:xfrm>
              <a:off x="12525829" y="3701143"/>
              <a:ext cx="3091542" cy="2859314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82518" y="0"/>
            <a:ext cx="1103087" cy="3048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Проведение антикоррупционной проверки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20463" y="2894243"/>
            <a:ext cx="3838575" cy="923314"/>
          </a:xfrm>
          <a:prstGeom prst="rect">
            <a:avLst/>
          </a:prstGeom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Уведомление в письменной форме проверяемого и разъяснение прав в 2 рабочих дня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96425" y="4178753"/>
            <a:ext cx="3838575" cy="1200312"/>
          </a:xfrm>
          <a:prstGeom prst="rect">
            <a:avLst/>
          </a:prstGeom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Проведение беседы с лицом о проверяемых обстоятельствах в               7 рабочих дней или по согласованию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81910" y="5636534"/>
            <a:ext cx="3838575" cy="646315"/>
          </a:xfrm>
          <a:prstGeom prst="rect">
            <a:avLst/>
          </a:prstGeom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Обязательное ознакомление с результатами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937503" y="2885729"/>
            <a:ext cx="3838575" cy="1754310"/>
          </a:xfrm>
          <a:prstGeom prst="rect">
            <a:avLst/>
          </a:prstGeom>
          <a:ln w="19050">
            <a:solidFill>
              <a:schemeClr val="accent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Проверяемый вправе давать пояснения, представлять дополнительные материалы и давать по ним пояснения в письменной форме, ходатайствовать о беседе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938461" y="4733454"/>
            <a:ext cx="3838575" cy="646315"/>
          </a:xfrm>
          <a:prstGeom prst="rect">
            <a:avLst/>
          </a:prstGeom>
          <a:ln w="19050">
            <a:solidFill>
              <a:schemeClr val="accent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Пояснения приобщаются к материалам проверки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6084223" y="2559959"/>
            <a:ext cx="0" cy="3933372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Прямоугольник 53"/>
          <p:cNvSpPr/>
          <p:nvPr/>
        </p:nvSpPr>
        <p:spPr>
          <a:xfrm>
            <a:off x="289351" y="2090475"/>
            <a:ext cx="5617967" cy="367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Проверяющий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6276494" y="2112246"/>
            <a:ext cx="5617967" cy="367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Проверяемый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935585" y="5472447"/>
            <a:ext cx="3838575" cy="923314"/>
          </a:xfrm>
          <a:prstGeom prst="rect">
            <a:avLst/>
          </a:prstGeom>
          <a:ln w="19050">
            <a:solidFill>
              <a:schemeClr val="accent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Ознакомление с результатами целесообразно до представления их уполномоченному лицу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276601" y="1551999"/>
            <a:ext cx="5619600" cy="367200"/>
          </a:xfrm>
          <a:prstGeom prst="rect">
            <a:avLst/>
          </a:prstGeom>
          <a:noFill/>
          <a:ln w="38100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err="1" smtClean="0">
                <a:solidFill>
                  <a:schemeClr val="accent5"/>
                </a:solidFill>
              </a:rPr>
              <a:t>Антикоррупционные</a:t>
            </a:r>
            <a:r>
              <a:rPr lang="ru-RU" sz="1800" b="1" dirty="0" smtClean="0">
                <a:solidFill>
                  <a:schemeClr val="accent5"/>
                </a:solidFill>
              </a:rPr>
              <a:t> проверки проводятся гласно</a:t>
            </a:r>
          </a:p>
        </p:txBody>
      </p:sp>
    </p:spTree>
    <p:extLst>
      <p:ext uri="{BB962C8B-B14F-4D97-AF65-F5344CB8AC3E}">
        <p14:creationId xmlns:p14="http://schemas.microsoft.com/office/powerpoint/2010/main" val="156101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3657602" y="1485902"/>
            <a:ext cx="4864100" cy="3949700"/>
            <a:chOff x="3657600" y="1485900"/>
            <a:chExt cx="4864100" cy="3949700"/>
          </a:xfrm>
        </p:grpSpPr>
        <p:pic>
          <p:nvPicPr>
            <p:cNvPr id="6146" name="Picture 2" descr="C:\Users\TuguchevNM\Downloads\noun_1464441_cc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b="18799"/>
            <a:stretch>
              <a:fillRect/>
            </a:stretch>
          </p:blipFill>
          <p:spPr bwMode="auto">
            <a:xfrm>
              <a:off x="3657600" y="1485900"/>
              <a:ext cx="4864100" cy="3949700"/>
            </a:xfrm>
            <a:prstGeom prst="rect">
              <a:avLst/>
            </a:prstGeom>
            <a:noFill/>
          </p:spPr>
        </p:pic>
        <p:sp>
          <p:nvSpPr>
            <p:cNvPr id="27" name="Прямоугольник 26"/>
            <p:cNvSpPr/>
            <p:nvPr/>
          </p:nvSpPr>
          <p:spPr>
            <a:xfrm>
              <a:off x="3997385" y="2590800"/>
              <a:ext cx="4181415" cy="2095500"/>
            </a:xfrm>
            <a:prstGeom prst="rect">
              <a:avLst/>
            </a:prstGeom>
            <a:solidFill>
              <a:schemeClr val="bg1">
                <a:alpha val="84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82518" y="0"/>
            <a:ext cx="1103087" cy="3048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Результаты проверки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50008" y="1473624"/>
            <a:ext cx="4707805" cy="80285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Представление доклада о результатах лицу, принявшему решение о проверке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50008" y="2769025"/>
            <a:ext cx="4707805" cy="80285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Принятие решение о целесообразности рассмотрения на комиссии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50008" y="4054899"/>
            <a:ext cx="4707805" cy="80285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Принятие решения о применении взыскания /отсутствия оснований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28" name="Нашивка 27"/>
          <p:cNvSpPr/>
          <p:nvPr/>
        </p:nvSpPr>
        <p:spPr>
          <a:xfrm rot="5400000">
            <a:off x="2905019" y="1563795"/>
            <a:ext cx="189781" cy="1906439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Нашивка 28"/>
          <p:cNvSpPr/>
          <p:nvPr/>
        </p:nvSpPr>
        <p:spPr>
          <a:xfrm rot="5400000">
            <a:off x="2895492" y="2868722"/>
            <a:ext cx="189781" cy="1906439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807203" y="1513901"/>
            <a:ext cx="4193268" cy="1635707"/>
          </a:xfrm>
          <a:prstGeom prst="rect">
            <a:avLst/>
          </a:prstGeom>
          <a:noFill/>
          <a:ln w="38100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1600" b="1" dirty="0" smtClean="0">
                <a:solidFill>
                  <a:schemeClr val="accent5"/>
                </a:solidFill>
              </a:rPr>
              <a:t>В докладе целесообразно рекомендовать уполномоченному лицу принять конкретную меру ответственности (или проинформировать об отсутствии оснований), а также о проведении (</a:t>
            </a:r>
            <a:r>
              <a:rPr lang="ru-RU" sz="1600" b="1" dirty="0" err="1" smtClean="0">
                <a:solidFill>
                  <a:schemeClr val="accent5"/>
                </a:solidFill>
              </a:rPr>
              <a:t>непроведении</a:t>
            </a:r>
            <a:r>
              <a:rPr lang="ru-RU" sz="1600" b="1" dirty="0" smtClean="0">
                <a:solidFill>
                  <a:schemeClr val="accent5"/>
                </a:solidFill>
              </a:rPr>
              <a:t>) заседания комиссии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6799947" y="4409489"/>
            <a:ext cx="4193268" cy="1671993"/>
          </a:xfrm>
          <a:prstGeom prst="rect">
            <a:avLst/>
          </a:prstGeom>
          <a:noFill/>
          <a:ln w="38100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1600" b="1" dirty="0" smtClean="0">
                <a:solidFill>
                  <a:schemeClr val="accent5"/>
                </a:solidFill>
              </a:rPr>
              <a:t>Взыскание в виде замечания может быть применено при малозначительности совершенного лицом коррупционного правонарушения на основании рекомендации комиссии по урегулированию конфликтов интересов</a:t>
            </a:r>
            <a:endParaRPr lang="ru-RU" sz="1600" b="1" dirty="0">
              <a:solidFill>
                <a:schemeClr val="accent5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42752" y="5324899"/>
            <a:ext cx="4707805" cy="80285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Издание акта о результатах проверки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36" name="Нашивка 35"/>
          <p:cNvSpPr/>
          <p:nvPr/>
        </p:nvSpPr>
        <p:spPr>
          <a:xfrm rot="5400000">
            <a:off x="2888236" y="4138722"/>
            <a:ext cx="189781" cy="1906439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6081485" y="1524001"/>
            <a:ext cx="0" cy="4644571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6814459" y="3396345"/>
            <a:ext cx="4193268" cy="747491"/>
          </a:xfrm>
          <a:prstGeom prst="rect">
            <a:avLst/>
          </a:prstGeom>
          <a:solidFill>
            <a:srgbClr val="F8696B"/>
          </a:solidFill>
          <a:ln w="38100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Недопустимо привлечение к ответственности без проведения проверки</a:t>
            </a:r>
          </a:p>
        </p:txBody>
      </p:sp>
    </p:spTree>
    <p:extLst>
      <p:ext uri="{BB962C8B-B14F-4D97-AF65-F5344CB8AC3E}">
        <p14:creationId xmlns:p14="http://schemas.microsoft.com/office/powerpoint/2010/main" val="156101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Раздел 1. Сведения о доходах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17" name="Пятиугольник 16"/>
          <p:cNvSpPr/>
          <p:nvPr/>
        </p:nvSpPr>
        <p:spPr>
          <a:xfrm>
            <a:off x="333959" y="4300605"/>
            <a:ext cx="2722964" cy="738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400" b="1" dirty="0" smtClean="0"/>
              <a:t>Иные доходы</a:t>
            </a:r>
            <a:endParaRPr lang="ru-RU" sz="1400" b="1" dirty="0"/>
          </a:p>
        </p:txBody>
      </p:sp>
      <p:sp>
        <p:nvSpPr>
          <p:cNvPr id="20" name="Пятиугольник 19"/>
          <p:cNvSpPr/>
          <p:nvPr/>
        </p:nvSpPr>
        <p:spPr>
          <a:xfrm>
            <a:off x="339323" y="2286907"/>
            <a:ext cx="2722964" cy="738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400" b="1" dirty="0" smtClean="0"/>
              <a:t>Доходы, предусмотренные строками 1-5</a:t>
            </a:r>
            <a:endParaRPr lang="ru-RU" sz="1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3352620" y="2209478"/>
            <a:ext cx="6120000" cy="984869"/>
          </a:xfrm>
          <a:prstGeom prst="rect">
            <a:avLst/>
          </a:prstGeom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5"/>
                </a:solidFill>
              </a:rPr>
              <a:t>Направление запросов в </a:t>
            </a:r>
            <a:r>
              <a:rPr lang="ru-RU" sz="1600" b="1" dirty="0" smtClean="0">
                <a:solidFill>
                  <a:schemeClr val="accent5"/>
                </a:solidFill>
              </a:rPr>
              <a:t>ФНС России, ПФР России</a:t>
            </a:r>
            <a:r>
              <a:rPr lang="ru-RU" sz="1400" b="1" dirty="0" smtClean="0">
                <a:solidFill>
                  <a:schemeClr val="accent5"/>
                </a:solidFill>
              </a:rPr>
              <a:t>,  дополнительно в организации (физическим лицам), которые выплачивают денежные средства проверяемому лицу, его супруге (супругу), несовершеннолетним детям</a:t>
            </a:r>
            <a:endParaRPr lang="ru-RU" sz="1400" b="1" dirty="0">
              <a:solidFill>
                <a:schemeClr val="accent5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722228" y="3295848"/>
            <a:ext cx="6120000" cy="73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Как правило, организации (физические лица) являются одновременно налоговыми агентами, на которых возложены обязанности по исчислению, удержанию у налогоплательщика и перечислению налогов 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352371" y="4300854"/>
            <a:ext cx="6120000" cy="738648"/>
          </a:xfrm>
          <a:prstGeom prst="rect">
            <a:avLst/>
          </a:prstGeom>
          <a:noFill/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pPr algn="ctr"/>
            <a:endParaRPr lang="ru-RU" sz="700" b="1" dirty="0" smtClean="0">
              <a:solidFill>
                <a:schemeClr val="accent5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accent5"/>
                </a:solidFill>
              </a:rPr>
              <a:t>Направление запросов в органы и организации, наведение справок у физических лиц, получение от них информации с их согласия</a:t>
            </a:r>
          </a:p>
          <a:p>
            <a:pPr algn="ctr"/>
            <a:endParaRPr lang="ru-RU" sz="700" b="1" dirty="0">
              <a:solidFill>
                <a:schemeClr val="accent5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722228" y="5148671"/>
            <a:ext cx="6120000" cy="73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1400" b="1" dirty="0" smtClean="0">
                <a:solidFill>
                  <a:schemeClr val="accent5"/>
                </a:solidFill>
              </a:rPr>
              <a:t>Некоторые доходы могут не облагаются налогом или лицо обязано самостоятельно уплатить налог</a:t>
            </a:r>
            <a:endParaRPr lang="ru-RU" sz="1400" b="1" dirty="0">
              <a:solidFill>
                <a:schemeClr val="accent5"/>
              </a:solidFill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6763799" y="1464054"/>
            <a:ext cx="5080272" cy="580409"/>
            <a:chOff x="0" y="0"/>
            <a:chExt cx="9706217" cy="841641"/>
          </a:xfrm>
        </p:grpSpPr>
        <p:sp>
          <p:nvSpPr>
            <p:cNvPr id="33" name="Скругленный прямоугольник 32"/>
            <p:cNvSpPr/>
            <p:nvPr/>
          </p:nvSpPr>
          <p:spPr>
            <a:xfrm>
              <a:off x="0" y="0"/>
              <a:ext cx="9706217" cy="84164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Скругленный прямоугольник 4"/>
            <p:cNvSpPr/>
            <p:nvPr/>
          </p:nvSpPr>
          <p:spPr>
            <a:xfrm>
              <a:off x="24648" y="24651"/>
              <a:ext cx="9648600" cy="7923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algn="ctr" defTabSz="79998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dirty="0" smtClean="0"/>
                <a:t>Проведение бесед и получение пояснений по всем разделам справки</a:t>
              </a:r>
              <a:endParaRPr lang="ru-RU" sz="1400" b="1" dirty="0"/>
            </a:p>
          </p:txBody>
        </p:sp>
      </p:grpSp>
      <p:grpSp>
        <p:nvGrpSpPr>
          <p:cNvPr id="39" name="Group 525"/>
          <p:cNvGrpSpPr/>
          <p:nvPr/>
        </p:nvGrpSpPr>
        <p:grpSpPr>
          <a:xfrm>
            <a:off x="330200" y="6061317"/>
            <a:ext cx="11513037" cy="504825"/>
            <a:chOff x="0" y="30214"/>
            <a:chExt cx="7659461" cy="356825"/>
          </a:xfrm>
          <a:noFill/>
        </p:grpSpPr>
        <p:sp>
          <p:nvSpPr>
            <p:cNvPr id="42" name="Shape 523"/>
            <p:cNvSpPr/>
            <p:nvPr/>
          </p:nvSpPr>
          <p:spPr>
            <a:xfrm>
              <a:off x="0" y="30214"/>
              <a:ext cx="7659461" cy="356825"/>
            </a:xfrm>
            <a:prstGeom prst="roundRect">
              <a:avLst>
                <a:gd name="adj" fmla="val 16667"/>
              </a:avLst>
            </a:prstGeom>
            <a:grpFill/>
            <a:ln w="38100" cap="flat">
              <a:solidFill>
                <a:srgbClr val="F8696B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3" name="Shape 524"/>
            <p:cNvSpPr/>
            <p:nvPr/>
          </p:nvSpPr>
          <p:spPr>
            <a:xfrm>
              <a:off x="64922" y="58752"/>
              <a:ext cx="7550090" cy="3045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algn="ctr"/>
              <a:r>
                <a:rPr lang="ru-RU" sz="1400" dirty="0" smtClean="0">
                  <a:solidFill>
                    <a:schemeClr val="accent5"/>
                  </a:solidFill>
                  <a:latin typeface="+mn-lt"/>
                </a:rPr>
                <a:t>В случае сомнений в законности полученных доходов – направить информацию в уполномоченные правоохранительные органы для последующего разбирательства</a:t>
              </a:r>
              <a:endParaRPr lang="ru-RU" sz="1400" dirty="0">
                <a:solidFill>
                  <a:schemeClr val="accent5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101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218061" y="1"/>
            <a:ext cx="1567543" cy="377371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24" name="Пятиугольник 23"/>
          <p:cNvSpPr/>
          <p:nvPr/>
        </p:nvSpPr>
        <p:spPr>
          <a:xfrm>
            <a:off x="323731" y="3157639"/>
            <a:ext cx="2520000" cy="752031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600" b="1" dirty="0" smtClean="0"/>
              <a:t>Транспортное средство</a:t>
            </a:r>
            <a:endParaRPr lang="ru-RU" sz="1600" b="1" dirty="0"/>
          </a:p>
        </p:txBody>
      </p:sp>
      <p:sp>
        <p:nvSpPr>
          <p:cNvPr id="37" name="Пятиугольник 36"/>
          <p:cNvSpPr/>
          <p:nvPr/>
        </p:nvSpPr>
        <p:spPr>
          <a:xfrm>
            <a:off x="330827" y="1567329"/>
            <a:ext cx="2520000" cy="752031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400" b="1" dirty="0" smtClean="0"/>
              <a:t>Земельный участок, другой объект недвижимости</a:t>
            </a:r>
            <a:endParaRPr lang="ru-RU" sz="1400" b="1" dirty="0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326234" y="2405315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525"/>
          <p:cNvGrpSpPr/>
          <p:nvPr/>
        </p:nvGrpSpPr>
        <p:grpSpPr>
          <a:xfrm>
            <a:off x="3474103" y="1682042"/>
            <a:ext cx="8352712" cy="517684"/>
            <a:chOff x="0" y="-2102"/>
            <a:chExt cx="7721458" cy="457814"/>
          </a:xfrm>
        </p:grpSpPr>
        <p:sp>
          <p:nvSpPr>
            <p:cNvPr id="40" name="Shape 523"/>
            <p:cNvSpPr/>
            <p:nvPr/>
          </p:nvSpPr>
          <p:spPr>
            <a:xfrm>
              <a:off x="0" y="-2102"/>
              <a:ext cx="7721458" cy="457814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1" name="Shape 524"/>
            <p:cNvSpPr/>
            <p:nvPr/>
          </p:nvSpPr>
          <p:spPr>
            <a:xfrm>
              <a:off x="64922" y="134932"/>
              <a:ext cx="7550089" cy="1521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algn="just"/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Направление в </a:t>
              </a:r>
              <a:r>
                <a:rPr lang="ru-RU" sz="1400" dirty="0" err="1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Росреестр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 запроса о сведениях в отношении проверяемого лица, содержащихся в ЕГРН</a:t>
              </a:r>
              <a:endParaRPr lang="ru-RU" sz="1400" dirty="0">
                <a:solidFill>
                  <a:schemeClr val="accent1">
                    <a:lumMod val="75000"/>
                  </a:schemeClr>
                </a:solidFill>
                <a:latin typeface="+mn-lt"/>
              </a:endParaRPr>
            </a:p>
          </p:txBody>
        </p:sp>
      </p:grpSp>
      <p:grpSp>
        <p:nvGrpSpPr>
          <p:cNvPr id="4" name="Group 525"/>
          <p:cNvGrpSpPr/>
          <p:nvPr/>
        </p:nvGrpSpPr>
        <p:grpSpPr>
          <a:xfrm>
            <a:off x="3471227" y="2556637"/>
            <a:ext cx="8352712" cy="1929083"/>
            <a:chOff x="0" y="-372048"/>
            <a:chExt cx="7721458" cy="1188344"/>
          </a:xfrm>
        </p:grpSpPr>
        <p:sp>
          <p:nvSpPr>
            <p:cNvPr id="45" name="Shape 523"/>
            <p:cNvSpPr/>
            <p:nvPr/>
          </p:nvSpPr>
          <p:spPr>
            <a:xfrm>
              <a:off x="0" y="-372048"/>
              <a:ext cx="7721458" cy="1188344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6" name="Shape 524"/>
            <p:cNvSpPr/>
            <p:nvPr/>
          </p:nvSpPr>
          <p:spPr>
            <a:xfrm>
              <a:off x="72896" y="-172857"/>
              <a:ext cx="7550089" cy="8165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algn="just"/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Направление запроса:</a:t>
              </a:r>
            </a:p>
            <a:p>
              <a:pPr algn="just"/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- ГИБДД МВД России (автомототранспортные средства и прицепы к ним, </a:t>
              </a:r>
              <a:r>
                <a:rPr lang="en-US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&gt; 50 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км</a:t>
              </a:r>
              <a:r>
                <a:rPr lang="en-US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/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ч, </a:t>
              </a:r>
              <a:r>
                <a:rPr lang="ru-RU" sz="1400" i="1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автомобильные дороги общего пользования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);</a:t>
              </a:r>
            </a:p>
            <a:p>
              <a:pPr algn="just"/>
              <a:r>
                <a:rPr lang="ru-RU" sz="1400" b="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-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 Органы </a:t>
              </a:r>
              <a:r>
                <a:rPr lang="ru-RU" sz="1400" dirty="0" err="1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гостехнадзора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 (тракторы, самоходные дорожно-строительные и иные машины и прицепы к ним, (автомототранспортные средства, </a:t>
              </a:r>
              <a:r>
                <a:rPr lang="en-US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&lt; 50 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км</a:t>
              </a:r>
              <a:r>
                <a:rPr lang="en-US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/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ч, </a:t>
              </a:r>
              <a:r>
                <a:rPr lang="ru-RU" sz="1400" i="1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не автомобильные дороги общего пользования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);</a:t>
              </a:r>
              <a:endParaRPr lang="ru-RU" sz="1400" dirty="0">
                <a:solidFill>
                  <a:schemeClr val="accent1">
                    <a:lumMod val="75000"/>
                  </a:schemeClr>
                </a:solidFill>
                <a:latin typeface="+mn-lt"/>
              </a:endParaRPr>
            </a:p>
            <a:p>
              <a:pPr algn="just"/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- ГИМС МЧС России (маломерные суда);</a:t>
              </a:r>
            </a:p>
            <a:p>
              <a:pPr algn="just">
                <a:buFontTx/>
                <a:buChar char="-"/>
              </a:pPr>
              <a:r>
                <a:rPr lang="ru-RU" sz="1400" dirty="0" err="1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Росавиация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 (воздушный транспорт);</a:t>
              </a:r>
            </a:p>
            <a:p>
              <a:pPr algn="just"/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- </a:t>
              </a:r>
              <a:r>
                <a:rPr lang="ru-RU" sz="1400" dirty="0" err="1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Росморречфлот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 (морские суда)</a:t>
              </a: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559629" y="80180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Раздел 3. Сведения об имуществе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34" name="Пятиугольник 33"/>
          <p:cNvSpPr/>
          <p:nvPr/>
        </p:nvSpPr>
        <p:spPr>
          <a:xfrm>
            <a:off x="283327" y="5422345"/>
            <a:ext cx="2520000" cy="752031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400" b="1" dirty="0" smtClean="0"/>
              <a:t>Счета в кредитных организациях</a:t>
            </a:r>
            <a:endParaRPr lang="ru-RU" sz="1400" b="1" dirty="0"/>
          </a:p>
        </p:txBody>
      </p:sp>
      <p:grpSp>
        <p:nvGrpSpPr>
          <p:cNvPr id="35" name="Group 525"/>
          <p:cNvGrpSpPr/>
          <p:nvPr/>
        </p:nvGrpSpPr>
        <p:grpSpPr>
          <a:xfrm>
            <a:off x="3471519" y="5366085"/>
            <a:ext cx="8352712" cy="862182"/>
            <a:chOff x="0" y="-43286"/>
            <a:chExt cx="7721458" cy="542373"/>
          </a:xfrm>
        </p:grpSpPr>
        <p:sp>
          <p:nvSpPr>
            <p:cNvPr id="36" name="Shape 523"/>
            <p:cNvSpPr/>
            <p:nvPr/>
          </p:nvSpPr>
          <p:spPr>
            <a:xfrm>
              <a:off x="0" y="-43286"/>
              <a:ext cx="7721458" cy="542373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9" name="Shape 524"/>
            <p:cNvSpPr/>
            <p:nvPr/>
          </p:nvSpPr>
          <p:spPr>
            <a:xfrm>
              <a:off x="64922" y="59572"/>
              <a:ext cx="7550089" cy="3029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algn="just"/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Направление в ФНС России запроса (банк сообщает в налоговый орган по месту своего нахождения информацию об открытии или о закрытии счета, вклада (депозита), об изменении реквизитов счета, вклада (депозита) физического лица в течение трех дней со дня соответствующего события)</a:t>
              </a:r>
              <a:endParaRPr lang="ru-RU" sz="1400" dirty="0">
                <a:solidFill>
                  <a:schemeClr val="accent1">
                    <a:lumMod val="75000"/>
                  </a:schemeClr>
                </a:solidFill>
                <a:latin typeface="+mn-lt"/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560889" y="462155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Раздел 4. Сведения о счетах в банках и иных кредитных организациях</a:t>
            </a:r>
            <a:endParaRPr lang="ru-RU" sz="24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01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464801" y="2"/>
            <a:ext cx="1320800" cy="348343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1" name="TextBox 50"/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Раздел 5. Сведения о ценных бумагах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339323" y="1707132"/>
            <a:ext cx="2722964" cy="738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600" b="1" dirty="0" smtClean="0"/>
              <a:t>Сведения о ценных бумагах</a:t>
            </a:r>
            <a:endParaRPr lang="ru-RU" sz="1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49253" y="441735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17" name="Пятиугольник 16"/>
          <p:cNvSpPr/>
          <p:nvPr/>
        </p:nvSpPr>
        <p:spPr>
          <a:xfrm>
            <a:off x="336743" y="5083789"/>
            <a:ext cx="2722964" cy="1259291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600" b="1" dirty="0" smtClean="0"/>
              <a:t>Сведения о срочных обязательствах финансового характера</a:t>
            </a:r>
            <a:endParaRPr lang="ru-RU" sz="1600" b="1" dirty="0"/>
          </a:p>
        </p:txBody>
      </p:sp>
      <p:sp>
        <p:nvSpPr>
          <p:cNvPr id="19" name="Пятиугольник 18"/>
          <p:cNvSpPr/>
          <p:nvPr/>
        </p:nvSpPr>
        <p:spPr>
          <a:xfrm>
            <a:off x="336459" y="3196461"/>
            <a:ext cx="2520000" cy="752031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600" b="1" dirty="0" smtClean="0"/>
              <a:t>Участие в управлении организацией</a:t>
            </a:r>
            <a:endParaRPr lang="ru-RU" sz="1600" b="1" dirty="0"/>
          </a:p>
        </p:txBody>
      </p:sp>
      <p:grpSp>
        <p:nvGrpSpPr>
          <p:cNvPr id="20" name="Group 525"/>
          <p:cNvGrpSpPr/>
          <p:nvPr/>
        </p:nvGrpSpPr>
        <p:grpSpPr>
          <a:xfrm>
            <a:off x="3448768" y="5278769"/>
            <a:ext cx="8352712" cy="874063"/>
            <a:chOff x="0" y="-130016"/>
            <a:chExt cx="7721458" cy="682538"/>
          </a:xfrm>
        </p:grpSpPr>
        <p:sp>
          <p:nvSpPr>
            <p:cNvPr id="24" name="Shape 523"/>
            <p:cNvSpPr/>
            <p:nvPr/>
          </p:nvSpPr>
          <p:spPr>
            <a:xfrm>
              <a:off x="0" y="-130016"/>
              <a:ext cx="7721458" cy="682538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5" name="Shape 524"/>
            <p:cNvSpPr/>
            <p:nvPr/>
          </p:nvSpPr>
          <p:spPr>
            <a:xfrm>
              <a:off x="64922" y="42800"/>
              <a:ext cx="7550089" cy="3364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algn="ctr"/>
              <a:r>
                <a:rPr lang="ru-RU" sz="1400" dirty="0" smtClean="0">
                  <a:solidFill>
                    <a:schemeClr val="accent5"/>
                  </a:solidFill>
                  <a:latin typeface="+mn-lt"/>
                </a:rPr>
                <a:t>Направление запросов в кредитные организации, запросов в государственные органы и иные организации, а также наведение справок у физических лиц, получение от них информации с их согласия </a:t>
              </a:r>
              <a:endParaRPr lang="ru-RU" sz="1400" dirty="0">
                <a:solidFill>
                  <a:schemeClr val="accent5"/>
                </a:solidFill>
                <a:latin typeface="+mn-lt"/>
              </a:endParaRPr>
            </a:p>
          </p:txBody>
        </p:sp>
      </p:grpSp>
      <p:grpSp>
        <p:nvGrpSpPr>
          <p:cNvPr id="26" name="Group 525"/>
          <p:cNvGrpSpPr/>
          <p:nvPr/>
        </p:nvGrpSpPr>
        <p:grpSpPr>
          <a:xfrm>
            <a:off x="3461396" y="1586410"/>
            <a:ext cx="8352712" cy="1001516"/>
            <a:chOff x="0" y="-130016"/>
            <a:chExt cx="7721458" cy="682538"/>
          </a:xfrm>
        </p:grpSpPr>
        <p:sp>
          <p:nvSpPr>
            <p:cNvPr id="27" name="Shape 523"/>
            <p:cNvSpPr/>
            <p:nvPr/>
          </p:nvSpPr>
          <p:spPr>
            <a:xfrm>
              <a:off x="0" y="-130016"/>
              <a:ext cx="7721458" cy="682538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8" name="Shape 524"/>
            <p:cNvSpPr/>
            <p:nvPr/>
          </p:nvSpPr>
          <p:spPr>
            <a:xfrm>
              <a:off x="64922" y="-40580"/>
              <a:ext cx="7550089" cy="5032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algn="ctr"/>
              <a:r>
                <a:rPr lang="ru-RU" sz="1400" dirty="0" smtClean="0">
                  <a:solidFill>
                    <a:schemeClr val="accent5"/>
                  </a:solidFill>
                  <a:latin typeface="+mn-lt"/>
                </a:rPr>
                <a:t>В случае наличия информации о регистраторе: 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направление запросов регистраторам (организациям, имеющим лицензию на осуществление деятельности по ведению реестра владельцев ценных бумаг (акции, облигации, </a:t>
              </a:r>
              <a:r>
                <a:rPr lang="ru-RU" sz="1400" dirty="0" err="1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ПИФы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, ИСУ). </a:t>
              </a:r>
            </a:p>
            <a:p>
              <a:pPr algn="ctr"/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Список размещен на сайте Банка России</a:t>
              </a:r>
            </a:p>
          </p:txBody>
        </p:sp>
      </p:grpSp>
      <p:cxnSp>
        <p:nvCxnSpPr>
          <p:cNvPr id="29" name="Прямая соединительная линия 28"/>
          <p:cNvCxnSpPr/>
          <p:nvPr/>
        </p:nvCxnSpPr>
        <p:spPr>
          <a:xfrm>
            <a:off x="322252" y="2780623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525"/>
          <p:cNvGrpSpPr/>
          <p:nvPr/>
        </p:nvGrpSpPr>
        <p:grpSpPr>
          <a:xfrm>
            <a:off x="3463663" y="2974135"/>
            <a:ext cx="8352712" cy="1192424"/>
            <a:chOff x="0" y="-130016"/>
            <a:chExt cx="7721458" cy="682538"/>
          </a:xfrm>
        </p:grpSpPr>
        <p:sp>
          <p:nvSpPr>
            <p:cNvPr id="31" name="Shape 523"/>
            <p:cNvSpPr/>
            <p:nvPr/>
          </p:nvSpPr>
          <p:spPr>
            <a:xfrm>
              <a:off x="0" y="-130016"/>
              <a:ext cx="7721458" cy="682538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2" name="Shape 524"/>
            <p:cNvSpPr/>
            <p:nvPr/>
          </p:nvSpPr>
          <p:spPr>
            <a:xfrm>
              <a:off x="64922" y="-35604"/>
              <a:ext cx="7550089" cy="4932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algn="just"/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Направление запроса в ФНС России (до государственной регистрации приказа Минфина России от                    30 октября 2017 г. № 166н в порядке, форме и сроках предоставления сведений и документов, содержащихся в ЕГРЮЛ и ЕГРИП аналогичном предусмотренному приказом Минфина России от                      18 февраля 2015 г. № 25н (письмо ФНС России от 2 марта 2018 г. № ГД-4-14/4130</a:t>
              </a:r>
              <a:r>
                <a:rPr lang="en-US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@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))</a:t>
              </a:r>
              <a:endParaRPr lang="ru-RU" sz="1400" dirty="0">
                <a:solidFill>
                  <a:schemeClr val="accent1">
                    <a:lumMod val="75000"/>
                  </a:schemeClr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101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244948" y="3"/>
            <a:ext cx="540657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393" y="784078"/>
            <a:ext cx="11088915" cy="830983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Правовые основы анализа сведений о доходах, расходах, об имуществе и обязательствах имущественного характера, а также проверки их достоверности 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327660" y="1758765"/>
            <a:ext cx="11521440" cy="841641"/>
            <a:chOff x="856430" y="981915"/>
            <a:chExt cx="9706217" cy="841641"/>
          </a:xfrm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856430" y="981915"/>
              <a:ext cx="9706217" cy="84164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Скругленный прямоугольник 4"/>
            <p:cNvSpPr/>
            <p:nvPr/>
          </p:nvSpPr>
          <p:spPr>
            <a:xfrm>
              <a:off x="881081" y="1006566"/>
              <a:ext cx="9643264" cy="7923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algn="ctr" defTabSz="79998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dirty="0" smtClean="0"/>
                <a:t>Конституция Российской Федерации</a:t>
              </a:r>
              <a:endParaRPr lang="ru-RU" sz="1800" b="1" dirty="0"/>
            </a:p>
          </p:txBody>
        </p:sp>
      </p:grpSp>
      <p:sp>
        <p:nvSpPr>
          <p:cNvPr id="19" name="Shape 523"/>
          <p:cNvSpPr/>
          <p:nvPr/>
        </p:nvSpPr>
        <p:spPr>
          <a:xfrm>
            <a:off x="345965" y="4051495"/>
            <a:ext cx="1879652" cy="872447"/>
          </a:xfrm>
          <a:prstGeom prst="roundRect">
            <a:avLst>
              <a:gd name="adj" fmla="val 16667"/>
            </a:avLst>
          </a:prstGeom>
          <a:noFill/>
          <a:ln w="38100" cap="flat">
            <a:solidFill>
              <a:schemeClr val="accent6">
                <a:lumMod val="40000"/>
                <a:lumOff val="60000"/>
              </a:schemeClr>
            </a:solidFill>
            <a:prstDash val="solid"/>
            <a:miter lim="800000"/>
          </a:ln>
          <a:effectLst/>
        </p:spPr>
        <p:txBody>
          <a:bodyPr wrap="square" lIns="45712" tIns="45712" rIns="45712" bIns="45712" numCol="1" anchor="ctr">
            <a:noAutofit/>
          </a:bodyPr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 smtClean="0">
                <a:solidFill>
                  <a:schemeClr val="accent5"/>
                </a:solidFill>
              </a:rPr>
              <a:t>Налоговый кодекс Российской Федерации</a:t>
            </a:r>
            <a:endParaRPr sz="1400" b="1" dirty="0">
              <a:solidFill>
                <a:schemeClr val="accent5"/>
              </a:solidFill>
            </a:endParaRPr>
          </a:p>
        </p:txBody>
      </p:sp>
      <p:sp>
        <p:nvSpPr>
          <p:cNvPr id="20" name="Shape 523"/>
          <p:cNvSpPr/>
          <p:nvPr/>
        </p:nvSpPr>
        <p:spPr>
          <a:xfrm>
            <a:off x="8635045" y="4061699"/>
            <a:ext cx="3200307" cy="872447"/>
          </a:xfrm>
          <a:prstGeom prst="roundRect">
            <a:avLst>
              <a:gd name="adj" fmla="val 16667"/>
            </a:avLst>
          </a:prstGeom>
          <a:noFill/>
          <a:ln w="38100" cap="flat">
            <a:solidFill>
              <a:schemeClr val="accent6">
                <a:lumMod val="40000"/>
                <a:lumOff val="60000"/>
              </a:schemeClr>
            </a:solidFill>
            <a:prstDash val="solid"/>
            <a:miter lim="800000"/>
          </a:ln>
          <a:effectLst/>
        </p:spPr>
        <p:txBody>
          <a:bodyPr wrap="square" lIns="45712" tIns="45712" rIns="45712" bIns="45712" numCol="1" anchor="ctr">
            <a:noAutofit/>
          </a:bodyPr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 smtClean="0">
                <a:solidFill>
                  <a:schemeClr val="accent5"/>
                </a:solidFill>
              </a:rPr>
              <a:t>Федеральный закон                             «О государственной регистрации прав на недвижимое имущество и сделок с ним»</a:t>
            </a:r>
            <a:endParaRPr sz="1400" b="1" dirty="0">
              <a:solidFill>
                <a:schemeClr val="accent5"/>
              </a:solidFill>
            </a:endParaRPr>
          </a:p>
        </p:txBody>
      </p:sp>
      <p:grpSp>
        <p:nvGrpSpPr>
          <p:cNvPr id="37" name="Группа 36"/>
          <p:cNvGrpSpPr/>
          <p:nvPr/>
        </p:nvGrpSpPr>
        <p:grpSpPr>
          <a:xfrm>
            <a:off x="360440" y="2919748"/>
            <a:ext cx="11459939" cy="889409"/>
            <a:chOff x="351646" y="4651767"/>
            <a:chExt cx="11459939" cy="889409"/>
          </a:xfrm>
        </p:grpSpPr>
        <p:sp>
          <p:nvSpPr>
            <p:cNvPr id="17" name="Shape 523"/>
            <p:cNvSpPr/>
            <p:nvPr/>
          </p:nvSpPr>
          <p:spPr>
            <a:xfrm>
              <a:off x="351646" y="4669976"/>
              <a:ext cx="2520000" cy="871200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6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 lang="ru-RU" sz="1400" b="1" dirty="0" smtClean="0">
                  <a:solidFill>
                    <a:schemeClr val="accent5"/>
                  </a:solidFill>
                </a:rPr>
                <a:t>Федеральный закон              «О персональных данных»</a:t>
              </a:r>
              <a:endParaRPr sz="1400" b="1" dirty="0">
                <a:solidFill>
                  <a:schemeClr val="accent5"/>
                </a:solidFill>
              </a:endParaRPr>
            </a:p>
          </p:txBody>
        </p:sp>
        <p:sp>
          <p:nvSpPr>
            <p:cNvPr id="18" name="Shape 523"/>
            <p:cNvSpPr/>
            <p:nvPr/>
          </p:nvSpPr>
          <p:spPr>
            <a:xfrm>
              <a:off x="9291585" y="4653187"/>
              <a:ext cx="2520000" cy="872447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6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 lang="ru-RU" sz="1400" b="1" dirty="0" smtClean="0">
                  <a:solidFill>
                    <a:schemeClr val="accent5"/>
                  </a:solidFill>
                </a:rPr>
                <a:t>Федеральный закон               «О банках и банковской деятельности»</a:t>
              </a:r>
              <a:endParaRPr sz="1400" b="1" dirty="0">
                <a:solidFill>
                  <a:schemeClr val="accent5"/>
                </a:solidFill>
              </a:endParaRPr>
            </a:p>
          </p:txBody>
        </p:sp>
        <p:sp>
          <p:nvSpPr>
            <p:cNvPr id="24" name="Shape 523"/>
            <p:cNvSpPr/>
            <p:nvPr/>
          </p:nvSpPr>
          <p:spPr>
            <a:xfrm>
              <a:off x="3290770" y="4664811"/>
              <a:ext cx="2520000" cy="872447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6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 lang="ru-RU" sz="1400" b="1" dirty="0" smtClean="0">
                  <a:solidFill>
                    <a:schemeClr val="accent5"/>
                  </a:solidFill>
                </a:rPr>
                <a:t>Федеральный закон                «О противодействии коррупции»</a:t>
              </a:r>
              <a:endParaRPr sz="1400" b="1" dirty="0">
                <a:solidFill>
                  <a:schemeClr val="accent5"/>
                </a:solidFill>
              </a:endParaRPr>
            </a:p>
          </p:txBody>
        </p:sp>
        <p:sp>
          <p:nvSpPr>
            <p:cNvPr id="26" name="Shape 523"/>
            <p:cNvSpPr/>
            <p:nvPr/>
          </p:nvSpPr>
          <p:spPr>
            <a:xfrm>
              <a:off x="6341224" y="4651767"/>
              <a:ext cx="2520000" cy="872447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6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 lang="ru-RU" sz="1400" b="1" dirty="0" smtClean="0">
                  <a:solidFill>
                    <a:schemeClr val="accent5"/>
                  </a:solidFill>
                </a:rPr>
                <a:t>Федеральные законы о видах государственной службы</a:t>
              </a:r>
              <a:endParaRPr sz="1400" b="1" dirty="0">
                <a:solidFill>
                  <a:schemeClr val="accent5"/>
                </a:solidFill>
              </a:endParaRPr>
            </a:p>
          </p:txBody>
        </p:sp>
      </p:grpSp>
      <p:sp>
        <p:nvSpPr>
          <p:cNvPr id="27" name="Shape 523"/>
          <p:cNvSpPr/>
          <p:nvPr/>
        </p:nvSpPr>
        <p:spPr>
          <a:xfrm>
            <a:off x="4744536" y="4062809"/>
            <a:ext cx="3567597" cy="872447"/>
          </a:xfrm>
          <a:prstGeom prst="roundRect">
            <a:avLst>
              <a:gd name="adj" fmla="val 16667"/>
            </a:avLst>
          </a:prstGeom>
          <a:noFill/>
          <a:ln w="38100" cap="flat">
            <a:solidFill>
              <a:schemeClr val="accent6">
                <a:lumMod val="40000"/>
                <a:lumOff val="60000"/>
              </a:schemeClr>
            </a:solidFill>
            <a:prstDash val="solid"/>
            <a:miter lim="800000"/>
          </a:ln>
          <a:effectLst/>
        </p:spPr>
        <p:txBody>
          <a:bodyPr wrap="square" lIns="45712" tIns="45712" rIns="45712" bIns="45712" numCol="1" anchor="ctr">
            <a:noAutofit/>
          </a:bodyPr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 smtClean="0">
                <a:solidFill>
                  <a:schemeClr val="accent5"/>
                </a:solidFill>
              </a:rPr>
              <a:t>Федеральный закон «О контроле за соответствием расходов лиц, замещающих государственные должности, и иных лиц их доходам»</a:t>
            </a:r>
            <a:endParaRPr sz="1400" b="1" dirty="0">
              <a:solidFill>
                <a:schemeClr val="accent5"/>
              </a:solidFill>
            </a:endParaRPr>
          </a:p>
        </p:txBody>
      </p:sp>
      <p:grpSp>
        <p:nvGrpSpPr>
          <p:cNvPr id="35" name="Группа 34"/>
          <p:cNvGrpSpPr/>
          <p:nvPr/>
        </p:nvGrpSpPr>
        <p:grpSpPr>
          <a:xfrm>
            <a:off x="360955" y="5180283"/>
            <a:ext cx="11473500" cy="879551"/>
            <a:chOff x="352163" y="2648094"/>
            <a:chExt cx="11473500" cy="879550"/>
          </a:xfrm>
        </p:grpSpPr>
        <p:sp>
          <p:nvSpPr>
            <p:cNvPr id="28" name="Shape 523"/>
            <p:cNvSpPr/>
            <p:nvPr/>
          </p:nvSpPr>
          <p:spPr>
            <a:xfrm>
              <a:off x="352163" y="2648094"/>
              <a:ext cx="2520000" cy="872447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6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 lang="ru-RU" sz="1400" b="1" dirty="0" smtClean="0">
                  <a:solidFill>
                    <a:schemeClr val="accent5"/>
                  </a:solidFill>
                </a:rPr>
                <a:t>Указ от 21.09.2009 № 1065</a:t>
              </a:r>
              <a:endParaRPr sz="1400" b="1" dirty="0">
                <a:solidFill>
                  <a:schemeClr val="accent5"/>
                </a:solidFill>
              </a:endParaRPr>
            </a:p>
          </p:txBody>
        </p:sp>
        <p:sp>
          <p:nvSpPr>
            <p:cNvPr id="29" name="Shape 523"/>
            <p:cNvSpPr/>
            <p:nvPr/>
          </p:nvSpPr>
          <p:spPr>
            <a:xfrm>
              <a:off x="3290254" y="2650548"/>
              <a:ext cx="2520000" cy="872447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6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 lang="ru-RU" sz="1400" b="1" dirty="0" smtClean="0">
                  <a:solidFill>
                    <a:schemeClr val="accent5"/>
                  </a:solidFill>
                </a:rPr>
                <a:t>Указ от 01.07.2010 № 821</a:t>
              </a:r>
              <a:endParaRPr sz="1400" b="1" dirty="0">
                <a:solidFill>
                  <a:schemeClr val="accent5"/>
                </a:solidFill>
              </a:endParaRPr>
            </a:p>
          </p:txBody>
        </p:sp>
        <p:sp>
          <p:nvSpPr>
            <p:cNvPr id="30" name="Shape 523"/>
            <p:cNvSpPr/>
            <p:nvPr/>
          </p:nvSpPr>
          <p:spPr>
            <a:xfrm>
              <a:off x="6294084" y="2653131"/>
              <a:ext cx="2520000" cy="872447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6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 lang="ru-RU" sz="1400" b="1" dirty="0" smtClean="0">
                  <a:solidFill>
                    <a:schemeClr val="accent5"/>
                  </a:solidFill>
                </a:rPr>
                <a:t>Указ от 02.04.2013 № 309</a:t>
              </a:r>
              <a:endParaRPr sz="1400" b="1" dirty="0">
                <a:solidFill>
                  <a:schemeClr val="accent5"/>
                </a:solidFill>
              </a:endParaRPr>
            </a:p>
          </p:txBody>
        </p:sp>
        <p:sp>
          <p:nvSpPr>
            <p:cNvPr id="31" name="Shape 523"/>
            <p:cNvSpPr/>
            <p:nvPr/>
          </p:nvSpPr>
          <p:spPr>
            <a:xfrm>
              <a:off x="9305663" y="2655197"/>
              <a:ext cx="2520000" cy="872447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6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 lang="ru-RU" sz="1400" b="1" dirty="0" smtClean="0">
                  <a:solidFill>
                    <a:schemeClr val="accent5"/>
                  </a:solidFill>
                </a:rPr>
                <a:t>Указ от 02.04.2013 № 310</a:t>
              </a:r>
              <a:endParaRPr sz="1400" b="1" dirty="0">
                <a:solidFill>
                  <a:schemeClr val="accent5"/>
                </a:solidFill>
              </a:endParaRPr>
            </a:p>
          </p:txBody>
        </p:sp>
      </p:grpSp>
      <p:sp>
        <p:nvSpPr>
          <p:cNvPr id="38" name="Прямоугольник 37"/>
          <p:cNvSpPr/>
          <p:nvPr/>
        </p:nvSpPr>
        <p:spPr>
          <a:xfrm>
            <a:off x="327974" y="6331579"/>
            <a:ext cx="11533517" cy="3452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 smtClean="0">
                <a:solidFill>
                  <a:schemeClr val="accent5"/>
                </a:solidFill>
              </a:rPr>
              <a:t>Локальные и иные акты, письма государственных органов, методические рекомендации</a:t>
            </a:r>
            <a:endParaRPr lang="ru-RU" sz="1400" b="1" dirty="0">
              <a:solidFill>
                <a:schemeClr val="accent5"/>
              </a:solidFill>
            </a:endParaRPr>
          </a:p>
        </p:txBody>
      </p:sp>
      <p:sp>
        <p:nvSpPr>
          <p:cNvPr id="39" name="Shape 523"/>
          <p:cNvSpPr/>
          <p:nvPr/>
        </p:nvSpPr>
        <p:spPr>
          <a:xfrm>
            <a:off x="2491065" y="4057245"/>
            <a:ext cx="1879652" cy="872447"/>
          </a:xfrm>
          <a:prstGeom prst="roundRect">
            <a:avLst>
              <a:gd name="adj" fmla="val 16667"/>
            </a:avLst>
          </a:prstGeom>
          <a:noFill/>
          <a:ln w="38100" cap="flat">
            <a:solidFill>
              <a:schemeClr val="accent6">
                <a:lumMod val="40000"/>
                <a:lumOff val="60000"/>
              </a:schemeClr>
            </a:solidFill>
            <a:prstDash val="solid"/>
            <a:miter lim="800000"/>
          </a:ln>
          <a:effectLst/>
        </p:spPr>
        <p:txBody>
          <a:bodyPr wrap="square" lIns="45712" tIns="45712" rIns="45712" bIns="45712" numCol="1" anchor="ctr">
            <a:noAutofit/>
          </a:bodyPr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 smtClean="0">
                <a:solidFill>
                  <a:schemeClr val="accent5"/>
                </a:solidFill>
              </a:rPr>
              <a:t>Гражданский кодекс Российской Федерации</a:t>
            </a:r>
            <a:endParaRPr sz="14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01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244948" y="3"/>
            <a:ext cx="540657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7"/>
            <a:ext cx="11088915" cy="830983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Этапы работы со сведениями о доходах, расходах, об имуществе и обязательствах имущественного характера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grpSp>
        <p:nvGrpSpPr>
          <p:cNvPr id="81" name="Группа 80"/>
          <p:cNvGrpSpPr/>
          <p:nvPr/>
        </p:nvGrpSpPr>
        <p:grpSpPr>
          <a:xfrm>
            <a:off x="573741" y="1676611"/>
            <a:ext cx="7961859" cy="4094367"/>
            <a:chOff x="573740" y="1314315"/>
            <a:chExt cx="7961858" cy="4094367"/>
          </a:xfrm>
        </p:grpSpPr>
        <p:sp>
          <p:nvSpPr>
            <p:cNvPr id="51" name="Скругленный прямоугольник 50"/>
            <p:cNvSpPr/>
            <p:nvPr/>
          </p:nvSpPr>
          <p:spPr>
            <a:xfrm>
              <a:off x="3393216" y="4983882"/>
              <a:ext cx="5095177" cy="42480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chemeClr val="accent5"/>
                  </a:solidFill>
                </a:rPr>
                <a:t>VII. </a:t>
              </a:r>
              <a:r>
                <a:rPr lang="ru-RU" sz="1400" b="1" dirty="0" smtClean="0">
                  <a:solidFill>
                    <a:schemeClr val="accent5"/>
                  </a:solidFill>
                </a:rPr>
                <a:t>Принятие решения о применении взыскания /отсутствия оснований (издание акта)</a:t>
              </a:r>
              <a:endParaRPr lang="ru-RU" sz="1400" b="1" dirty="0">
                <a:solidFill>
                  <a:schemeClr val="accent5"/>
                </a:solidFill>
              </a:endParaRPr>
            </a:p>
          </p:txBody>
        </p:sp>
        <p:grpSp>
          <p:nvGrpSpPr>
            <p:cNvPr id="77" name="Группа 76"/>
            <p:cNvGrpSpPr/>
            <p:nvPr/>
          </p:nvGrpSpPr>
          <p:grpSpPr>
            <a:xfrm>
              <a:off x="573740" y="1314315"/>
              <a:ext cx="7961858" cy="3881967"/>
              <a:chOff x="573740" y="1262559"/>
              <a:chExt cx="7961858" cy="3881967"/>
            </a:xfrm>
          </p:grpSpPr>
          <p:sp>
            <p:nvSpPr>
              <p:cNvPr id="13" name="Скругленный прямоугольник 12"/>
              <p:cNvSpPr/>
              <p:nvPr/>
            </p:nvSpPr>
            <p:spPr>
              <a:xfrm>
                <a:off x="573740" y="1262559"/>
                <a:ext cx="7949158" cy="425421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>
                    <a:solidFill>
                      <a:schemeClr val="accent5"/>
                    </a:solidFill>
                  </a:rPr>
                  <a:t>I</a:t>
                </a:r>
                <a:r>
                  <a:rPr lang="ru-RU" sz="1400" b="1" dirty="0" smtClean="0">
                    <a:solidFill>
                      <a:schemeClr val="accent5"/>
                    </a:solidFill>
                  </a:rPr>
                  <a:t>. Представление сведений гражданами и служащими</a:t>
                </a:r>
                <a:endParaRPr lang="ru-RU" sz="1400" b="1" dirty="0">
                  <a:solidFill>
                    <a:schemeClr val="accent5"/>
                  </a:solidFill>
                </a:endParaRPr>
              </a:p>
            </p:txBody>
          </p:sp>
          <p:sp>
            <p:nvSpPr>
              <p:cNvPr id="15" name="Скругленный прямоугольник 14"/>
              <p:cNvSpPr/>
              <p:nvPr/>
            </p:nvSpPr>
            <p:spPr>
              <a:xfrm>
                <a:off x="573740" y="1768422"/>
                <a:ext cx="7949158" cy="540283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>
                    <a:solidFill>
                      <a:schemeClr val="accent5"/>
                    </a:solidFill>
                  </a:rPr>
                  <a:t>II</a:t>
                </a:r>
                <a:r>
                  <a:rPr lang="ru-RU" sz="1400" b="1" dirty="0" smtClean="0">
                    <a:solidFill>
                      <a:schemeClr val="accent5"/>
                    </a:solidFill>
                  </a:rPr>
                  <a:t>. Анализ представленных сведений</a:t>
                </a:r>
              </a:p>
              <a:p>
                <a:pPr algn="ctr"/>
                <a:r>
                  <a:rPr lang="ru-RU" sz="1400" b="1" dirty="0" smtClean="0">
                    <a:solidFill>
                      <a:schemeClr val="accent5"/>
                    </a:solidFill>
                  </a:rPr>
                  <a:t>(с учетом Методических рекомендаций)</a:t>
                </a:r>
                <a:endParaRPr lang="ru-RU" sz="1400" b="1" dirty="0">
                  <a:solidFill>
                    <a:schemeClr val="accent5"/>
                  </a:solidFill>
                </a:endParaRPr>
              </a:p>
            </p:txBody>
          </p:sp>
          <p:sp>
            <p:nvSpPr>
              <p:cNvPr id="16" name="Скругленный прямоугольник 15"/>
              <p:cNvSpPr/>
              <p:nvPr/>
            </p:nvSpPr>
            <p:spPr>
              <a:xfrm>
                <a:off x="573740" y="2382874"/>
                <a:ext cx="7949158" cy="425421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>
                    <a:solidFill>
                      <a:schemeClr val="accent5"/>
                    </a:solidFill>
                  </a:rPr>
                  <a:t>III. </a:t>
                </a:r>
                <a:r>
                  <a:rPr lang="ru-RU" sz="1400" b="1" dirty="0" smtClean="0">
                    <a:solidFill>
                      <a:schemeClr val="accent5"/>
                    </a:solidFill>
                  </a:rPr>
                  <a:t>Получение информации от уполномоченных лиц</a:t>
                </a:r>
                <a:endParaRPr lang="ru-RU" sz="1400" b="1" dirty="0">
                  <a:solidFill>
                    <a:schemeClr val="accent5"/>
                  </a:solidFill>
                </a:endParaRPr>
              </a:p>
            </p:txBody>
          </p:sp>
          <p:sp>
            <p:nvSpPr>
              <p:cNvPr id="17" name="Скругленный прямоугольник 16"/>
              <p:cNvSpPr/>
              <p:nvPr/>
            </p:nvSpPr>
            <p:spPr>
              <a:xfrm>
                <a:off x="573740" y="2895766"/>
                <a:ext cx="7949158" cy="425421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>
                    <a:solidFill>
                      <a:schemeClr val="accent5"/>
                    </a:solidFill>
                  </a:rPr>
                  <a:t>IV. </a:t>
                </a:r>
                <a:r>
                  <a:rPr lang="ru-RU" sz="1400" b="1" dirty="0" smtClean="0">
                    <a:solidFill>
                      <a:schemeClr val="accent5"/>
                    </a:solidFill>
                  </a:rPr>
                  <a:t>Принятие решения о проверке на основании докладной записки</a:t>
                </a:r>
              </a:p>
              <a:p>
                <a:pPr algn="ctr"/>
                <a:r>
                  <a:rPr lang="ru-RU" sz="1400" b="1" dirty="0" smtClean="0">
                    <a:solidFill>
                      <a:schemeClr val="accent5"/>
                    </a:solidFill>
                  </a:rPr>
                  <a:t>(подготовка акта в случае наличия оснований)</a:t>
                </a:r>
                <a:endParaRPr lang="ru-RU" sz="1400" b="1" dirty="0">
                  <a:solidFill>
                    <a:schemeClr val="accent5"/>
                  </a:solidFill>
                </a:endParaRPr>
              </a:p>
            </p:txBody>
          </p:sp>
          <p:sp>
            <p:nvSpPr>
              <p:cNvPr id="18" name="Скругленный прямоугольник 17"/>
              <p:cNvSpPr/>
              <p:nvPr/>
            </p:nvSpPr>
            <p:spPr>
              <a:xfrm>
                <a:off x="573740" y="3408658"/>
                <a:ext cx="7949158" cy="425421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>
                    <a:solidFill>
                      <a:schemeClr val="accent5"/>
                    </a:solidFill>
                  </a:rPr>
                  <a:t>V</a:t>
                </a:r>
                <a:r>
                  <a:rPr lang="ru-RU" sz="1400" b="1" dirty="0" smtClean="0">
                    <a:solidFill>
                      <a:schemeClr val="accent5"/>
                    </a:solidFill>
                  </a:rPr>
                  <a:t>. Проведение проверки</a:t>
                </a:r>
              </a:p>
              <a:p>
                <a:pPr algn="ctr"/>
                <a:r>
                  <a:rPr lang="ru-RU" sz="1400" b="1" dirty="0" smtClean="0">
                    <a:solidFill>
                      <a:schemeClr val="accent5"/>
                    </a:solidFill>
                  </a:rPr>
                  <a:t>(направление запросов и получение пояснений)</a:t>
                </a:r>
                <a:endParaRPr lang="ru-RU" sz="1400" b="1" dirty="0">
                  <a:solidFill>
                    <a:schemeClr val="accent5"/>
                  </a:solidFill>
                </a:endParaRPr>
              </a:p>
            </p:txBody>
          </p:sp>
          <p:sp>
            <p:nvSpPr>
              <p:cNvPr id="19" name="Скругленный прямоугольник 18"/>
              <p:cNvSpPr/>
              <p:nvPr/>
            </p:nvSpPr>
            <p:spPr>
              <a:xfrm>
                <a:off x="573740" y="3919940"/>
                <a:ext cx="7949158" cy="425421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>
                    <a:solidFill>
                      <a:schemeClr val="accent5"/>
                    </a:solidFill>
                  </a:rPr>
                  <a:t>VI</a:t>
                </a:r>
                <a:r>
                  <a:rPr lang="ru-RU" sz="1400" b="1" dirty="0" smtClean="0">
                    <a:solidFill>
                      <a:schemeClr val="accent5"/>
                    </a:solidFill>
                  </a:rPr>
                  <a:t>. Принятие решения </a:t>
                </a:r>
                <a:endParaRPr lang="ru-RU" sz="1400" b="1" dirty="0">
                  <a:solidFill>
                    <a:schemeClr val="accent5"/>
                  </a:solidFill>
                </a:endParaRPr>
              </a:p>
            </p:txBody>
          </p:sp>
          <p:cxnSp>
            <p:nvCxnSpPr>
              <p:cNvPr id="20" name="Скругленная соединительная линия 19"/>
              <p:cNvCxnSpPr>
                <a:stCxn id="13" idx="1"/>
                <a:endCxn id="15" idx="1"/>
              </p:cNvCxnSpPr>
              <p:nvPr/>
            </p:nvCxnSpPr>
            <p:spPr>
              <a:xfrm rot="10800000" flipV="1">
                <a:off x="573740" y="1475270"/>
                <a:ext cx="12700" cy="563294"/>
              </a:xfrm>
              <a:prstGeom prst="curvedConnector3">
                <a:avLst>
                  <a:gd name="adj1" fmla="val 1800000"/>
                </a:avLst>
              </a:prstGeom>
              <a:ln w="38100">
                <a:solidFill>
                  <a:schemeClr val="accent4"/>
                </a:solidFill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4" name="Скругленная соединительная линия 23"/>
              <p:cNvCxnSpPr>
                <a:stCxn id="15" idx="3"/>
                <a:endCxn id="17" idx="3"/>
              </p:cNvCxnSpPr>
              <p:nvPr/>
            </p:nvCxnSpPr>
            <p:spPr>
              <a:xfrm>
                <a:off x="8522898" y="2038564"/>
                <a:ext cx="12700" cy="1069913"/>
              </a:xfrm>
              <a:prstGeom prst="curvedConnector3">
                <a:avLst>
                  <a:gd name="adj1" fmla="val 1800000"/>
                </a:avLst>
              </a:prstGeom>
              <a:ln w="38100">
                <a:solidFill>
                  <a:schemeClr val="accent4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Скругленная соединительная линия 24"/>
              <p:cNvCxnSpPr>
                <a:stCxn id="16" idx="1"/>
                <a:endCxn id="17" idx="1"/>
              </p:cNvCxnSpPr>
              <p:nvPr/>
            </p:nvCxnSpPr>
            <p:spPr>
              <a:xfrm rot="10800000" flipV="1">
                <a:off x="573740" y="2595585"/>
                <a:ext cx="12700" cy="512892"/>
              </a:xfrm>
              <a:prstGeom prst="curvedConnector3">
                <a:avLst>
                  <a:gd name="adj1" fmla="val 1800000"/>
                </a:avLst>
              </a:prstGeom>
              <a:ln w="38100">
                <a:solidFill>
                  <a:schemeClr val="accent4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Скругленная соединительная линия 25"/>
              <p:cNvCxnSpPr>
                <a:stCxn id="18" idx="1"/>
                <a:endCxn id="19" idx="1"/>
              </p:cNvCxnSpPr>
              <p:nvPr/>
            </p:nvCxnSpPr>
            <p:spPr>
              <a:xfrm rot="10800000" flipV="1">
                <a:off x="573740" y="3621369"/>
                <a:ext cx="12700" cy="511282"/>
              </a:xfrm>
              <a:prstGeom prst="curvedConnector3">
                <a:avLst>
                  <a:gd name="adj1" fmla="val 1800000"/>
                </a:avLst>
              </a:prstGeom>
              <a:ln w="38100">
                <a:solidFill>
                  <a:schemeClr val="accent4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Скругленная соединительная линия 26"/>
              <p:cNvCxnSpPr>
                <a:stCxn id="17" idx="3"/>
                <a:endCxn id="18" idx="3"/>
              </p:cNvCxnSpPr>
              <p:nvPr/>
            </p:nvCxnSpPr>
            <p:spPr>
              <a:xfrm>
                <a:off x="8522898" y="3108477"/>
                <a:ext cx="12700" cy="512892"/>
              </a:xfrm>
              <a:prstGeom prst="curvedConnector3">
                <a:avLst>
                  <a:gd name="adj1" fmla="val 1800000"/>
                </a:avLst>
              </a:prstGeom>
              <a:ln w="38100">
                <a:solidFill>
                  <a:schemeClr val="accent4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Скругленный прямоугольник 49"/>
              <p:cNvSpPr/>
              <p:nvPr/>
            </p:nvSpPr>
            <p:spPr>
              <a:xfrm>
                <a:off x="586597" y="4429395"/>
                <a:ext cx="4072094" cy="424800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>
                    <a:solidFill>
                      <a:schemeClr val="accent5"/>
                    </a:solidFill>
                  </a:rPr>
                  <a:t>VI.I. </a:t>
                </a:r>
                <a:r>
                  <a:rPr lang="ru-RU" sz="1400" b="1" dirty="0" smtClean="0">
                    <a:solidFill>
                      <a:schemeClr val="accent5"/>
                    </a:solidFill>
                  </a:rPr>
                  <a:t>Проведение заседания комиссии</a:t>
                </a:r>
                <a:endParaRPr lang="ru-RU" sz="1400" b="1" dirty="0">
                  <a:solidFill>
                    <a:schemeClr val="accent5"/>
                  </a:solidFill>
                </a:endParaRPr>
              </a:p>
            </p:txBody>
          </p:sp>
          <p:cxnSp>
            <p:nvCxnSpPr>
              <p:cNvPr id="60" name="Скругленная соединительная линия 59"/>
              <p:cNvCxnSpPr>
                <a:stCxn id="13" idx="3"/>
                <a:endCxn id="16" idx="3"/>
              </p:cNvCxnSpPr>
              <p:nvPr/>
            </p:nvCxnSpPr>
            <p:spPr>
              <a:xfrm>
                <a:off x="8522898" y="1475270"/>
                <a:ext cx="12700" cy="1120315"/>
              </a:xfrm>
              <a:prstGeom prst="curvedConnector3">
                <a:avLst>
                  <a:gd name="adj1" fmla="val 1800000"/>
                </a:avLst>
              </a:prstGeom>
              <a:ln w="38100">
                <a:solidFill>
                  <a:schemeClr val="accent4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Скругленная соединительная линия 71"/>
              <p:cNvCxnSpPr>
                <a:stCxn id="19" idx="3"/>
                <a:endCxn id="51" idx="3"/>
              </p:cNvCxnSpPr>
              <p:nvPr/>
            </p:nvCxnSpPr>
            <p:spPr>
              <a:xfrm flipH="1">
                <a:off x="8488393" y="4132651"/>
                <a:ext cx="34505" cy="1011875"/>
              </a:xfrm>
              <a:prstGeom prst="curvedConnector3">
                <a:avLst>
                  <a:gd name="adj1" fmla="val -662513"/>
                </a:avLst>
              </a:prstGeom>
              <a:ln w="38100">
                <a:solidFill>
                  <a:schemeClr val="accent4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Скругленная соединительная линия 74"/>
              <p:cNvCxnSpPr>
                <a:stCxn id="19" idx="3"/>
                <a:endCxn id="50" idx="3"/>
              </p:cNvCxnSpPr>
              <p:nvPr/>
            </p:nvCxnSpPr>
            <p:spPr>
              <a:xfrm flipH="1">
                <a:off x="4658691" y="4132651"/>
                <a:ext cx="3864207" cy="509144"/>
              </a:xfrm>
              <a:prstGeom prst="curvedConnector3">
                <a:avLst>
                  <a:gd name="adj1" fmla="val -5916"/>
                </a:avLst>
              </a:prstGeom>
              <a:ln w="38100">
                <a:solidFill>
                  <a:schemeClr val="accent4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Скругленная соединительная линия 77"/>
              <p:cNvCxnSpPr>
                <a:stCxn id="50" idx="2"/>
                <a:endCxn id="51" idx="1"/>
              </p:cNvCxnSpPr>
              <p:nvPr/>
            </p:nvCxnSpPr>
            <p:spPr>
              <a:xfrm rot="16200000" flipH="1">
                <a:off x="2862765" y="4614074"/>
                <a:ext cx="290331" cy="770572"/>
              </a:xfrm>
              <a:prstGeom prst="curvedConnector2">
                <a:avLst/>
              </a:prstGeom>
              <a:ln w="38100">
                <a:solidFill>
                  <a:schemeClr val="accent4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7" name="Шестиугольник 86"/>
          <p:cNvSpPr/>
          <p:nvPr/>
        </p:nvSpPr>
        <p:spPr>
          <a:xfrm>
            <a:off x="9292573" y="3371864"/>
            <a:ext cx="2669343" cy="672229"/>
          </a:xfrm>
          <a:prstGeom prst="hexag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/>
              <a:t>Соблюдение сроков</a:t>
            </a:r>
            <a:endParaRPr lang="ru-RU" sz="1800" b="1" dirty="0"/>
          </a:p>
        </p:txBody>
      </p:sp>
      <p:sp>
        <p:nvSpPr>
          <p:cNvPr id="88" name="Шестиугольник 87"/>
          <p:cNvSpPr/>
          <p:nvPr/>
        </p:nvSpPr>
        <p:spPr>
          <a:xfrm>
            <a:off x="9273525" y="4267212"/>
            <a:ext cx="2669343" cy="672229"/>
          </a:xfrm>
          <a:prstGeom prst="hexag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/>
              <a:t>Соблюдение процедур</a:t>
            </a:r>
            <a:endParaRPr lang="ru-RU" sz="1800" b="1" dirty="0"/>
          </a:p>
        </p:txBody>
      </p:sp>
      <p:sp>
        <p:nvSpPr>
          <p:cNvPr id="89" name="Нашивка 88"/>
          <p:cNvSpPr/>
          <p:nvPr/>
        </p:nvSpPr>
        <p:spPr>
          <a:xfrm rot="16200000">
            <a:off x="10502605" y="1885179"/>
            <a:ext cx="255804" cy="2228723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0" name="Скругленный прямоугольник 89"/>
          <p:cNvSpPr/>
          <p:nvPr/>
        </p:nvSpPr>
        <p:spPr>
          <a:xfrm>
            <a:off x="9217624" y="1833464"/>
            <a:ext cx="2810475" cy="8338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Правомерность проверки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cxnSp>
        <p:nvCxnSpPr>
          <p:cNvPr id="91" name="Скругленная соединительная линия 77"/>
          <p:cNvCxnSpPr>
            <a:stCxn id="51" idx="2"/>
            <a:endCxn id="94" idx="0"/>
          </p:cNvCxnSpPr>
          <p:nvPr/>
        </p:nvCxnSpPr>
        <p:spPr>
          <a:xfrm rot="5400000">
            <a:off x="4985808" y="5343428"/>
            <a:ext cx="527457" cy="1382549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4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Скругленный прямоугольник 93"/>
          <p:cNvSpPr/>
          <p:nvPr/>
        </p:nvSpPr>
        <p:spPr>
          <a:xfrm>
            <a:off x="583856" y="6298431"/>
            <a:ext cx="7948800" cy="4248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en-US" sz="1400" b="1" dirty="0" smtClean="0">
                <a:solidFill>
                  <a:schemeClr val="accent5"/>
                </a:solidFill>
              </a:rPr>
              <a:t>VIII. </a:t>
            </a:r>
            <a:r>
              <a:rPr lang="ru-RU" sz="1400" b="1" dirty="0" smtClean="0">
                <a:solidFill>
                  <a:schemeClr val="accent5"/>
                </a:solidFill>
              </a:rPr>
              <a:t>Направление материалов в государственные органы в случае наличия признаков преступления или административного правонарушения</a:t>
            </a:r>
            <a:endParaRPr lang="ru-RU" sz="14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01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45400" y="784077"/>
            <a:ext cx="11088915" cy="830983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Анализ сведений о доходах, расходах, об имуществе и обязательствах имущественного характера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grpSp>
        <p:nvGrpSpPr>
          <p:cNvPr id="3" name="Группа 11"/>
          <p:cNvGrpSpPr/>
          <p:nvPr/>
        </p:nvGrpSpPr>
        <p:grpSpPr>
          <a:xfrm>
            <a:off x="1308101" y="1640393"/>
            <a:ext cx="9570771" cy="631451"/>
            <a:chOff x="0" y="0"/>
            <a:chExt cx="9706217" cy="841641"/>
          </a:xfrm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0" y="0"/>
              <a:ext cx="9706217" cy="84164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Скругленный прямоугольник 4"/>
            <p:cNvSpPr/>
            <p:nvPr/>
          </p:nvSpPr>
          <p:spPr>
            <a:xfrm>
              <a:off x="24648" y="24651"/>
              <a:ext cx="9648600" cy="7923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algn="ctr" defTabSz="79998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 smtClean="0"/>
                <a:t>Первичная оценка справки и иных представленных сведений </a:t>
              </a:r>
              <a:endParaRPr lang="ru-RU" sz="1800" b="1" kern="1200" dirty="0"/>
            </a:p>
          </p:txBody>
        </p:sp>
      </p:grpSp>
      <p:sp>
        <p:nvSpPr>
          <p:cNvPr id="15" name="Шестиугольник 14"/>
          <p:cNvSpPr/>
          <p:nvPr/>
        </p:nvSpPr>
        <p:spPr>
          <a:xfrm>
            <a:off x="4558588" y="2911767"/>
            <a:ext cx="3060000" cy="792000"/>
          </a:xfrm>
          <a:prstGeom prst="hexagon">
            <a:avLst/>
          </a:prstGeom>
          <a:solidFill>
            <a:srgbClr val="FFFF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chemeClr val="accent5"/>
                </a:solidFill>
              </a:rPr>
              <a:t>Полнота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16" name="Шестиугольник 15"/>
          <p:cNvSpPr/>
          <p:nvPr/>
        </p:nvSpPr>
        <p:spPr>
          <a:xfrm>
            <a:off x="1335063" y="2435517"/>
            <a:ext cx="3060000" cy="792000"/>
          </a:xfrm>
          <a:prstGeom prst="hexagon">
            <a:avLst/>
          </a:prstGeom>
          <a:solidFill>
            <a:srgbClr val="FFFF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chemeClr val="accent5"/>
                </a:solidFill>
              </a:rPr>
              <a:t>Своевременность представления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17" name="Шестиугольник 16"/>
          <p:cNvSpPr/>
          <p:nvPr/>
        </p:nvSpPr>
        <p:spPr>
          <a:xfrm>
            <a:off x="7805712" y="2441867"/>
            <a:ext cx="3060000" cy="792000"/>
          </a:xfrm>
          <a:prstGeom prst="hexagon">
            <a:avLst/>
          </a:prstGeom>
          <a:solidFill>
            <a:srgbClr val="FFFF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chemeClr val="accent5"/>
                </a:solidFill>
              </a:rPr>
              <a:t>Соблюдение формы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grpSp>
        <p:nvGrpSpPr>
          <p:cNvPr id="4" name="Группа 17"/>
          <p:cNvGrpSpPr/>
          <p:nvPr/>
        </p:nvGrpSpPr>
        <p:grpSpPr>
          <a:xfrm>
            <a:off x="1312653" y="3857387"/>
            <a:ext cx="9570771" cy="630000"/>
            <a:chOff x="0" y="0"/>
            <a:chExt cx="9706217" cy="841641"/>
          </a:xfrm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0" y="0"/>
              <a:ext cx="9706217" cy="84164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Скругленный прямоугольник 4"/>
            <p:cNvSpPr/>
            <p:nvPr/>
          </p:nvSpPr>
          <p:spPr>
            <a:xfrm>
              <a:off x="24648" y="24651"/>
              <a:ext cx="9648600" cy="7923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algn="ctr" defTabSz="79998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 smtClean="0"/>
                <a:t>Детальный анализ справки и иных сведений</a:t>
              </a:r>
              <a:endParaRPr lang="ru-RU" sz="1800" b="1" kern="1200" dirty="0"/>
            </a:p>
          </p:txBody>
        </p:sp>
      </p:grpSp>
      <p:sp>
        <p:nvSpPr>
          <p:cNvPr id="21" name="Шестиугольник 20"/>
          <p:cNvSpPr/>
          <p:nvPr/>
        </p:nvSpPr>
        <p:spPr>
          <a:xfrm>
            <a:off x="4560864" y="5099784"/>
            <a:ext cx="3060000" cy="792000"/>
          </a:xfrm>
          <a:prstGeom prst="hexagon">
            <a:avLst/>
          </a:prstGeom>
          <a:solidFill>
            <a:srgbClr val="FFFF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chemeClr val="accent5"/>
                </a:solidFill>
              </a:rPr>
              <a:t>Выявление внутренних противоречий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22" name="Шестиугольник 21"/>
          <p:cNvSpPr/>
          <p:nvPr/>
        </p:nvSpPr>
        <p:spPr>
          <a:xfrm>
            <a:off x="1274552" y="4614409"/>
            <a:ext cx="3060000" cy="792000"/>
          </a:xfrm>
          <a:prstGeom prst="hexagon">
            <a:avLst/>
          </a:prstGeom>
          <a:solidFill>
            <a:srgbClr val="FFFF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chemeClr val="accent5"/>
                </a:solidFill>
              </a:rPr>
              <a:t>Сопоставление с предыдущими периодами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23" name="Шестиугольник 22"/>
          <p:cNvSpPr/>
          <p:nvPr/>
        </p:nvSpPr>
        <p:spPr>
          <a:xfrm>
            <a:off x="7789653" y="4614409"/>
            <a:ext cx="3060000" cy="792000"/>
          </a:xfrm>
          <a:prstGeom prst="hexagon">
            <a:avLst/>
          </a:prstGeom>
          <a:solidFill>
            <a:srgbClr val="FFFF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chemeClr val="accent5"/>
                </a:solidFill>
              </a:rPr>
              <a:t>Сопоставление с иными имеющимися сведениями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24" name="Шестиугольник 23"/>
          <p:cNvSpPr/>
          <p:nvPr/>
        </p:nvSpPr>
        <p:spPr>
          <a:xfrm>
            <a:off x="1287252" y="5528809"/>
            <a:ext cx="3060000" cy="792000"/>
          </a:xfrm>
          <a:prstGeom prst="hexagon">
            <a:avLst/>
          </a:prstGeom>
          <a:solidFill>
            <a:srgbClr val="FFFF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chemeClr val="accent5"/>
                </a:solidFill>
              </a:rPr>
              <a:t>Получение пояснений от лица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25" name="Шестиугольник 24"/>
          <p:cNvSpPr/>
          <p:nvPr/>
        </p:nvSpPr>
        <p:spPr>
          <a:xfrm>
            <a:off x="7802353" y="5528331"/>
            <a:ext cx="3060000" cy="792000"/>
          </a:xfrm>
          <a:prstGeom prst="hexagon">
            <a:avLst/>
          </a:prstGeom>
          <a:solidFill>
            <a:srgbClr val="FFFF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chemeClr val="accent5"/>
                </a:solidFill>
              </a:rPr>
              <a:t>Анализ «открытых» источников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grpSp>
        <p:nvGrpSpPr>
          <p:cNvPr id="28" name="Group 525"/>
          <p:cNvGrpSpPr/>
          <p:nvPr/>
        </p:nvGrpSpPr>
        <p:grpSpPr>
          <a:xfrm>
            <a:off x="3048720" y="6443936"/>
            <a:ext cx="6089419" cy="331393"/>
            <a:chOff x="0" y="30214"/>
            <a:chExt cx="7659461" cy="356825"/>
          </a:xfrm>
          <a:noFill/>
        </p:grpSpPr>
        <p:sp>
          <p:nvSpPr>
            <p:cNvPr id="29" name="Shape 523"/>
            <p:cNvSpPr/>
            <p:nvPr/>
          </p:nvSpPr>
          <p:spPr>
            <a:xfrm>
              <a:off x="0" y="30214"/>
              <a:ext cx="7659461" cy="356825"/>
            </a:xfrm>
            <a:prstGeom prst="roundRect">
              <a:avLst>
                <a:gd name="adj" fmla="val 16667"/>
              </a:avLst>
            </a:prstGeom>
            <a:grpFill/>
            <a:ln w="38100" cap="flat">
              <a:solidFill>
                <a:srgbClr val="F8696B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30" name="Shape 524"/>
            <p:cNvSpPr/>
            <p:nvPr/>
          </p:nvSpPr>
          <p:spPr>
            <a:xfrm>
              <a:off x="64924" y="61903"/>
              <a:ext cx="7550088" cy="298257"/>
            </a:xfrm>
            <a:prstGeom prst="rect">
              <a:avLst/>
            </a:prstGeom>
            <a:noFill/>
            <a:ln w="12700" cap="flat">
              <a:solidFill>
                <a:srgbClr val="FFFFFF"/>
              </a:solidFill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algn="ctr"/>
              <a:r>
                <a:rPr lang="ru-RU" sz="1800" dirty="0" smtClean="0">
                  <a:solidFill>
                    <a:schemeClr val="accent5"/>
                  </a:solidFill>
                  <a:latin typeface="+mn-lt"/>
                </a:rPr>
                <a:t>Установление целесообразности проведения проверки</a:t>
              </a:r>
              <a:endParaRPr lang="ru-RU" sz="1800" dirty="0">
                <a:solidFill>
                  <a:schemeClr val="accent5"/>
                </a:solidFill>
                <a:latin typeface="+mn-lt"/>
              </a:endParaRPr>
            </a:p>
          </p:txBody>
        </p:sp>
      </p:grpSp>
      <p:sp>
        <p:nvSpPr>
          <p:cNvPr id="31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244948" y="3"/>
            <a:ext cx="540657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6" name="Скругленная соединительная линия 25"/>
          <p:cNvCxnSpPr>
            <a:stCxn id="20" idx="1"/>
            <a:endCxn id="22" idx="3"/>
          </p:cNvCxnSpPr>
          <p:nvPr/>
        </p:nvCxnSpPr>
        <p:spPr>
          <a:xfrm rot="10800000" flipV="1">
            <a:off x="1274555" y="4172389"/>
            <a:ext cx="62404" cy="838023"/>
          </a:xfrm>
          <a:prstGeom prst="curvedConnector3">
            <a:avLst>
              <a:gd name="adj1" fmla="val 466323"/>
            </a:avLst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Скругленная соединительная линия 32"/>
          <p:cNvCxnSpPr>
            <a:stCxn id="19" idx="1"/>
            <a:endCxn id="24" idx="3"/>
          </p:cNvCxnSpPr>
          <p:nvPr/>
        </p:nvCxnSpPr>
        <p:spPr>
          <a:xfrm rot="10800000" flipV="1">
            <a:off x="1287252" y="4172389"/>
            <a:ext cx="25400" cy="1752423"/>
          </a:xfrm>
          <a:prstGeom prst="curvedConnector3">
            <a:avLst>
              <a:gd name="adj1" fmla="val 2256607"/>
            </a:avLst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Скругленная соединительная линия 36"/>
          <p:cNvCxnSpPr>
            <a:stCxn id="20" idx="3"/>
            <a:endCxn id="23" idx="0"/>
          </p:cNvCxnSpPr>
          <p:nvPr/>
        </p:nvCxnSpPr>
        <p:spPr>
          <a:xfrm flipH="1">
            <a:off x="10849654" y="4172390"/>
            <a:ext cx="1263" cy="838023"/>
          </a:xfrm>
          <a:prstGeom prst="curvedConnector3">
            <a:avLst>
              <a:gd name="adj1" fmla="val -18114105"/>
            </a:avLst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Скругленная соединительная линия 37"/>
          <p:cNvCxnSpPr>
            <a:stCxn id="19" idx="3"/>
            <a:endCxn id="25" idx="0"/>
          </p:cNvCxnSpPr>
          <p:nvPr/>
        </p:nvCxnSpPr>
        <p:spPr>
          <a:xfrm flipH="1">
            <a:off x="10862357" y="4172390"/>
            <a:ext cx="21071" cy="1751945"/>
          </a:xfrm>
          <a:prstGeom prst="curvedConnector3">
            <a:avLst>
              <a:gd name="adj1" fmla="val -2394975"/>
            </a:avLst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8" name="Скругленная соединительная линия 47"/>
          <p:cNvCxnSpPr>
            <a:stCxn id="13" idx="1"/>
            <a:endCxn id="16" idx="3"/>
          </p:cNvCxnSpPr>
          <p:nvPr/>
        </p:nvCxnSpPr>
        <p:spPr>
          <a:xfrm rot="10800000" flipH="1" flipV="1">
            <a:off x="1308101" y="1956122"/>
            <a:ext cx="26963" cy="875399"/>
          </a:xfrm>
          <a:prstGeom prst="curvedConnector3">
            <a:avLst>
              <a:gd name="adj1" fmla="val -847860"/>
            </a:avLst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Скругленная соединительная линия 50"/>
          <p:cNvCxnSpPr>
            <a:stCxn id="13" idx="3"/>
            <a:endCxn id="17" idx="0"/>
          </p:cNvCxnSpPr>
          <p:nvPr/>
        </p:nvCxnSpPr>
        <p:spPr>
          <a:xfrm flipH="1">
            <a:off x="10865715" y="1956121"/>
            <a:ext cx="13159" cy="881748"/>
          </a:xfrm>
          <a:prstGeom prst="curvedConnector3">
            <a:avLst>
              <a:gd name="adj1" fmla="val -1737214"/>
            </a:avLst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4" name="Скругленная соединительная линия 53"/>
          <p:cNvCxnSpPr/>
          <p:nvPr/>
        </p:nvCxnSpPr>
        <p:spPr>
          <a:xfrm rot="16200000" flipH="1">
            <a:off x="5783817" y="2609302"/>
            <a:ext cx="612000" cy="865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1" name="Скругленная соединительная линия 60"/>
          <p:cNvCxnSpPr/>
          <p:nvPr/>
        </p:nvCxnSpPr>
        <p:spPr>
          <a:xfrm rot="16200000" flipH="1">
            <a:off x="5780941" y="4797538"/>
            <a:ext cx="612000" cy="865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Группа 42"/>
          <p:cNvGrpSpPr/>
          <p:nvPr/>
        </p:nvGrpSpPr>
        <p:grpSpPr>
          <a:xfrm>
            <a:off x="165341" y="3684440"/>
            <a:ext cx="2812211" cy="3044165"/>
            <a:chOff x="165339" y="3684439"/>
            <a:chExt cx="2812211" cy="3044165"/>
          </a:xfrm>
        </p:grpSpPr>
        <p:pic>
          <p:nvPicPr>
            <p:cNvPr id="2050" name="Picture 2" descr="C:\Users\TuguchevNM\Downloads\noun_1162456_cc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b="15951"/>
            <a:stretch>
              <a:fillRect/>
            </a:stretch>
          </p:blipFill>
          <p:spPr bwMode="auto">
            <a:xfrm>
              <a:off x="165339" y="4252823"/>
              <a:ext cx="2812211" cy="2363637"/>
            </a:xfrm>
            <a:prstGeom prst="rect">
              <a:avLst/>
            </a:prstGeom>
            <a:noFill/>
          </p:spPr>
        </p:pic>
        <p:sp>
          <p:nvSpPr>
            <p:cNvPr id="42" name="Прямоугольник 41"/>
            <p:cNvSpPr/>
            <p:nvPr/>
          </p:nvSpPr>
          <p:spPr>
            <a:xfrm>
              <a:off x="267419" y="3684439"/>
              <a:ext cx="2294626" cy="3044165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37" name="Прямая соединительная линия 36"/>
          <p:cNvCxnSpPr/>
          <p:nvPr/>
        </p:nvCxnSpPr>
        <p:spPr>
          <a:xfrm flipV="1">
            <a:off x="2232028" y="1676400"/>
            <a:ext cx="0" cy="417600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Проведение антикоррупционной проверки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graphicFrame>
        <p:nvGraphicFramePr>
          <p:cNvPr id="26" name="Схема 25"/>
          <p:cNvGraphicFramePr/>
          <p:nvPr/>
        </p:nvGraphicFramePr>
        <p:xfrm>
          <a:off x="165100" y="1276352"/>
          <a:ext cx="12192000" cy="1261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7" name="Shape 515"/>
          <p:cNvSpPr/>
          <p:nvPr/>
        </p:nvSpPr>
        <p:spPr>
          <a:xfrm>
            <a:off x="2235426" y="2211843"/>
            <a:ext cx="422279" cy="1591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2" tIns="45712" rIns="45712" bIns="45712"/>
          <a:lstStyle/>
          <a:p>
            <a:endParaRPr/>
          </a:p>
        </p:txBody>
      </p:sp>
      <p:grpSp>
        <p:nvGrpSpPr>
          <p:cNvPr id="28" name="Group 519"/>
          <p:cNvGrpSpPr/>
          <p:nvPr/>
        </p:nvGrpSpPr>
        <p:grpSpPr>
          <a:xfrm>
            <a:off x="2762719" y="2727328"/>
            <a:ext cx="5900400" cy="657225"/>
            <a:chOff x="-76812" y="-439511"/>
            <a:chExt cx="7668238" cy="1563489"/>
          </a:xfrm>
        </p:grpSpPr>
        <p:sp>
          <p:nvSpPr>
            <p:cNvPr id="31" name="Shape 517"/>
            <p:cNvSpPr/>
            <p:nvPr/>
          </p:nvSpPr>
          <p:spPr>
            <a:xfrm>
              <a:off x="-76812" y="-439511"/>
              <a:ext cx="7668238" cy="1563489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32" name="Shape 518"/>
            <p:cNvSpPr/>
            <p:nvPr/>
          </p:nvSpPr>
          <p:spPr>
            <a:xfrm>
              <a:off x="56263" y="-311482"/>
              <a:ext cx="7415002" cy="131792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/>
              <a:r>
                <a:rPr lang="ru-RU" sz="1800" dirty="0" smtClean="0">
                  <a:solidFill>
                    <a:schemeClr val="accent5"/>
                  </a:solidFill>
                  <a:latin typeface="+mn-lt"/>
                </a:rPr>
                <a:t>достоверности и полноты сведений, представленных гражданами при поступлении  на службу </a:t>
              </a:r>
              <a:endParaRPr lang="ru-RU" sz="1800" dirty="0">
                <a:solidFill>
                  <a:schemeClr val="accent5"/>
                </a:solidFill>
                <a:latin typeface="+mn-lt"/>
              </a:endParaRPr>
            </a:p>
          </p:txBody>
        </p:sp>
      </p:grpSp>
      <p:grpSp>
        <p:nvGrpSpPr>
          <p:cNvPr id="33" name="Group 525"/>
          <p:cNvGrpSpPr/>
          <p:nvPr/>
        </p:nvGrpSpPr>
        <p:grpSpPr>
          <a:xfrm>
            <a:off x="2773591" y="1945907"/>
            <a:ext cx="5900511" cy="634304"/>
            <a:chOff x="0" y="25727"/>
            <a:chExt cx="7721458" cy="377023"/>
          </a:xfrm>
        </p:grpSpPr>
        <p:sp>
          <p:nvSpPr>
            <p:cNvPr id="34" name="Shape 523"/>
            <p:cNvSpPr/>
            <p:nvPr/>
          </p:nvSpPr>
          <p:spPr>
            <a:xfrm>
              <a:off x="0" y="25727"/>
              <a:ext cx="7721458" cy="377023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35" name="Shape 524"/>
            <p:cNvSpPr/>
            <p:nvPr/>
          </p:nvSpPr>
          <p:spPr>
            <a:xfrm>
              <a:off x="64923" y="46389"/>
              <a:ext cx="7550091" cy="3292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/>
              <a:r>
                <a:rPr lang="ru-RU" sz="1800" dirty="0" smtClean="0">
                  <a:solidFill>
                    <a:schemeClr val="accent5"/>
                  </a:solidFill>
                  <a:latin typeface="+mn-lt"/>
                </a:rPr>
                <a:t>достоверности и полноты сведений о доходах, об имуществе и обязательствах имущественного характера</a:t>
              </a:r>
              <a:endParaRPr lang="ru-RU" sz="1800" dirty="0">
                <a:solidFill>
                  <a:schemeClr val="accent5"/>
                </a:solidFill>
                <a:latin typeface="+mn-lt"/>
              </a:endParaRPr>
            </a:p>
          </p:txBody>
        </p:sp>
      </p:grpSp>
      <p:sp>
        <p:nvSpPr>
          <p:cNvPr id="36" name="Shape 556"/>
          <p:cNvSpPr/>
          <p:nvPr/>
        </p:nvSpPr>
        <p:spPr>
          <a:xfrm>
            <a:off x="2221865" y="3018794"/>
            <a:ext cx="422279" cy="1589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2" tIns="45712" rIns="45712" bIns="45712"/>
          <a:lstStyle/>
          <a:p>
            <a:endParaRPr/>
          </a:p>
        </p:txBody>
      </p:sp>
      <p:grpSp>
        <p:nvGrpSpPr>
          <p:cNvPr id="38" name="Group 519"/>
          <p:cNvGrpSpPr/>
          <p:nvPr/>
        </p:nvGrpSpPr>
        <p:grpSpPr>
          <a:xfrm>
            <a:off x="2755297" y="3556000"/>
            <a:ext cx="5900400" cy="939800"/>
            <a:chOff x="-57762" y="-565476"/>
            <a:chExt cx="7668238" cy="1147252"/>
          </a:xfrm>
        </p:grpSpPr>
        <p:sp>
          <p:nvSpPr>
            <p:cNvPr id="39" name="Shape 517"/>
            <p:cNvSpPr/>
            <p:nvPr/>
          </p:nvSpPr>
          <p:spPr>
            <a:xfrm>
              <a:off x="-57762" y="-565476"/>
              <a:ext cx="7668238" cy="1147252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40" name="Shape 518"/>
            <p:cNvSpPr/>
            <p:nvPr/>
          </p:nvSpPr>
          <p:spPr>
            <a:xfrm>
              <a:off x="18165" y="-494569"/>
              <a:ext cx="7415002" cy="10144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lang="ru-RU" sz="1800" dirty="0" smtClean="0">
                  <a:solidFill>
                    <a:schemeClr val="accent5"/>
                  </a:solidFill>
                  <a:latin typeface="+mn-lt"/>
                </a:rPr>
                <a:t>соблюдения ограничений и запретов, требований о предотвращении или урегулировании конфликта интересов</a:t>
              </a:r>
              <a:endParaRPr lang="ru-RU" sz="1800" dirty="0">
                <a:solidFill>
                  <a:schemeClr val="accent5"/>
                </a:solidFill>
                <a:latin typeface="+mn-lt"/>
                <a:cs typeface="Times New Roman" pitchFamily="18" charset="0"/>
              </a:endParaRPr>
            </a:p>
          </p:txBody>
        </p:sp>
      </p:grpSp>
      <p:sp>
        <p:nvSpPr>
          <p:cNvPr id="41" name="Shape 556"/>
          <p:cNvSpPr/>
          <p:nvPr/>
        </p:nvSpPr>
        <p:spPr>
          <a:xfrm>
            <a:off x="2244817" y="4041232"/>
            <a:ext cx="422279" cy="1589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2" tIns="45712" rIns="45712" bIns="45712"/>
          <a:lstStyle/>
          <a:p>
            <a:endParaRPr/>
          </a:p>
        </p:txBody>
      </p:sp>
      <p:grpSp>
        <p:nvGrpSpPr>
          <p:cNvPr id="49" name="Group 519"/>
          <p:cNvGrpSpPr/>
          <p:nvPr/>
        </p:nvGrpSpPr>
        <p:grpSpPr>
          <a:xfrm>
            <a:off x="2762719" y="4683129"/>
            <a:ext cx="5900400" cy="657225"/>
            <a:chOff x="-76812" y="-439511"/>
            <a:chExt cx="7668238" cy="1563489"/>
          </a:xfrm>
        </p:grpSpPr>
        <p:sp>
          <p:nvSpPr>
            <p:cNvPr id="50" name="Shape 517"/>
            <p:cNvSpPr/>
            <p:nvPr/>
          </p:nvSpPr>
          <p:spPr>
            <a:xfrm>
              <a:off x="-76812" y="-439511"/>
              <a:ext cx="7668238" cy="1563489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51" name="Shape 518"/>
            <p:cNvSpPr/>
            <p:nvPr/>
          </p:nvSpPr>
          <p:spPr>
            <a:xfrm>
              <a:off x="56263" y="17997"/>
              <a:ext cx="7415002" cy="6589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/>
              <a:r>
                <a:rPr lang="ru-RU" sz="1800" dirty="0" smtClean="0">
                  <a:solidFill>
                    <a:schemeClr val="accent5"/>
                  </a:solidFill>
                  <a:latin typeface="+mn-lt"/>
                </a:rPr>
                <a:t>достоверности и полноты сведений о расходах</a:t>
              </a:r>
              <a:endParaRPr lang="ru-RU" sz="1800" dirty="0">
                <a:solidFill>
                  <a:schemeClr val="accent5"/>
                </a:solidFill>
                <a:latin typeface="+mn-lt"/>
              </a:endParaRPr>
            </a:p>
          </p:txBody>
        </p:sp>
      </p:grpSp>
      <p:sp>
        <p:nvSpPr>
          <p:cNvPr id="52" name="Shape 556"/>
          <p:cNvSpPr/>
          <p:nvPr/>
        </p:nvSpPr>
        <p:spPr>
          <a:xfrm>
            <a:off x="2221865" y="4974592"/>
            <a:ext cx="422279" cy="1589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2" tIns="45712" rIns="45712" bIns="45712"/>
          <a:lstStyle/>
          <a:p>
            <a:endParaRPr/>
          </a:p>
        </p:txBody>
      </p:sp>
      <p:grpSp>
        <p:nvGrpSpPr>
          <p:cNvPr id="53" name="Group 519"/>
          <p:cNvGrpSpPr/>
          <p:nvPr/>
        </p:nvGrpSpPr>
        <p:grpSpPr>
          <a:xfrm>
            <a:off x="2780499" y="5534029"/>
            <a:ext cx="5900400" cy="657225"/>
            <a:chOff x="-76812" y="-439511"/>
            <a:chExt cx="7668238" cy="1563489"/>
          </a:xfrm>
        </p:grpSpPr>
        <p:sp>
          <p:nvSpPr>
            <p:cNvPr id="54" name="Shape 517"/>
            <p:cNvSpPr/>
            <p:nvPr/>
          </p:nvSpPr>
          <p:spPr>
            <a:xfrm>
              <a:off x="-76812" y="-439511"/>
              <a:ext cx="7668238" cy="1563489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55" name="Shape 518"/>
            <p:cNvSpPr/>
            <p:nvPr/>
          </p:nvSpPr>
          <p:spPr>
            <a:xfrm>
              <a:off x="56263" y="17997"/>
              <a:ext cx="7415002" cy="6589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/>
              <a:r>
                <a:rPr lang="ru-RU" sz="1800" dirty="0" smtClean="0">
                  <a:solidFill>
                    <a:schemeClr val="accent5"/>
                  </a:solidFill>
                  <a:latin typeface="+mn-lt"/>
                </a:rPr>
                <a:t>соблюдения требования бывшими служащими</a:t>
              </a:r>
              <a:endParaRPr lang="ru-RU" sz="1800" dirty="0">
                <a:solidFill>
                  <a:schemeClr val="accent5"/>
                </a:solidFill>
                <a:latin typeface="+mn-lt"/>
              </a:endParaRPr>
            </a:p>
          </p:txBody>
        </p:sp>
      </p:grpSp>
      <p:sp>
        <p:nvSpPr>
          <p:cNvPr id="56" name="Shape 556"/>
          <p:cNvSpPr/>
          <p:nvPr/>
        </p:nvSpPr>
        <p:spPr>
          <a:xfrm>
            <a:off x="2239645" y="5825492"/>
            <a:ext cx="422279" cy="1589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2" tIns="45712" rIns="45712" bIns="45712"/>
          <a:lstStyle/>
          <a:p>
            <a:endParaRPr/>
          </a:p>
        </p:txBody>
      </p:sp>
      <p:sp>
        <p:nvSpPr>
          <p:cNvPr id="59" name="Прямоугольник 58"/>
          <p:cNvSpPr/>
          <p:nvPr/>
        </p:nvSpPr>
        <p:spPr>
          <a:xfrm>
            <a:off x="8815949" y="1978897"/>
            <a:ext cx="2126375" cy="589047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Отчетный период и                                   2 предшествующих года.</a:t>
            </a:r>
          </a:p>
          <a:p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Отчетная дата (для граждан)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8823569" y="2740897"/>
            <a:ext cx="2126375" cy="589047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При поступлении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8838809" y="3746737"/>
            <a:ext cx="2126375" cy="589047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В течение 3 лет, предшествующих поступлению информации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8869289" y="4729717"/>
            <a:ext cx="2126375" cy="589047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1100" b="1" dirty="0" smtClean="0">
                <a:solidFill>
                  <a:schemeClr val="accent5"/>
                </a:solidFill>
              </a:rPr>
              <a:t>Без ограничения в сроках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8876909" y="5567917"/>
            <a:ext cx="2126375" cy="589047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2 года с момента увольнения (освобождения от должности)</a:t>
            </a:r>
          </a:p>
        </p:txBody>
      </p:sp>
      <p:sp>
        <p:nvSpPr>
          <p:cNvPr id="67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244948" y="3"/>
            <a:ext cx="540657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Группа 32"/>
          <p:cNvGrpSpPr/>
          <p:nvPr/>
        </p:nvGrpSpPr>
        <p:grpSpPr>
          <a:xfrm>
            <a:off x="9512303" y="3924301"/>
            <a:ext cx="2679700" cy="2713099"/>
            <a:chOff x="11468101" y="3049439"/>
            <a:chExt cx="2920366" cy="3092659"/>
          </a:xfrm>
        </p:grpSpPr>
        <p:grpSp>
          <p:nvGrpSpPr>
            <p:cNvPr id="31" name="Группа 30"/>
            <p:cNvGrpSpPr/>
            <p:nvPr/>
          </p:nvGrpSpPr>
          <p:grpSpPr>
            <a:xfrm>
              <a:off x="11468101" y="3111500"/>
              <a:ext cx="2920366" cy="3030598"/>
              <a:chOff x="8498457" y="560717"/>
              <a:chExt cx="6858000" cy="5874589"/>
            </a:xfrm>
          </p:grpSpPr>
          <p:pic>
            <p:nvPicPr>
              <p:cNvPr id="3074" name="Picture 2" descr="C:\Users\TuguchevNM\Downloads\noun_59244_cc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chemeClr val="accent6">
                    <a:shade val="45000"/>
                    <a:satMod val="135000"/>
                  </a:schemeClr>
                  <a:prstClr val="white"/>
                </a:duotone>
              </a:blip>
              <a:srcRect b="14340"/>
              <a:stretch>
                <a:fillRect/>
              </a:stretch>
            </p:blipFill>
            <p:spPr bwMode="auto">
              <a:xfrm>
                <a:off x="8498457" y="560717"/>
                <a:ext cx="6858000" cy="5874589"/>
              </a:xfrm>
              <a:prstGeom prst="rect">
                <a:avLst/>
              </a:prstGeom>
              <a:noFill/>
            </p:spPr>
          </p:pic>
          <p:sp>
            <p:nvSpPr>
              <p:cNvPr id="30" name="Овал 29"/>
              <p:cNvSpPr/>
              <p:nvPr/>
            </p:nvSpPr>
            <p:spPr>
              <a:xfrm>
                <a:off x="10155115" y="3516923"/>
                <a:ext cx="1397977" cy="146831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32" name="Прямоугольник 31"/>
            <p:cNvSpPr/>
            <p:nvPr/>
          </p:nvSpPr>
          <p:spPr>
            <a:xfrm>
              <a:off x="11748220" y="3049439"/>
              <a:ext cx="2294626" cy="3044165"/>
            </a:xfrm>
            <a:prstGeom prst="rect">
              <a:avLst/>
            </a:prstGeom>
            <a:solidFill>
              <a:schemeClr val="bg1">
                <a:alpha val="83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244948" y="3"/>
            <a:ext cx="540657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Основания проведения антикоррупционной проверки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699509" y="1266435"/>
            <a:ext cx="8065771" cy="738648"/>
          </a:xfrm>
          <a:prstGeom prst="rect">
            <a:avLst/>
          </a:prstGeom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r>
              <a:rPr lang="ru-RU" sz="1400" b="1" i="1" dirty="0" smtClean="0">
                <a:solidFill>
                  <a:schemeClr val="accent5"/>
                </a:solidFill>
              </a:rPr>
              <a:t>Достаточность</a:t>
            </a:r>
            <a:r>
              <a:rPr lang="ru-RU" sz="1400" b="1" dirty="0" smtClean="0">
                <a:solidFill>
                  <a:schemeClr val="accent5"/>
                </a:solidFill>
              </a:rPr>
              <a:t> информации предполагает наличие совокупности данных, свидетельствующих о несоответствии фактическим обстоятельствам представленных конкретным служащим (гражданином) сведений</a:t>
            </a:r>
            <a:endParaRPr lang="ru-RU" sz="1400" b="1" dirty="0">
              <a:solidFill>
                <a:schemeClr val="accent5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26846" y="1260650"/>
            <a:ext cx="3187622" cy="21812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Достаточная информация, поступившая в письменном виде в установленном порядке от уполномоченных лиц (организаций)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99509" y="2074152"/>
            <a:ext cx="8065771" cy="523204"/>
          </a:xfrm>
          <a:prstGeom prst="rect">
            <a:avLst/>
          </a:prstGeom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r>
              <a:rPr lang="ru-RU" sz="1400" b="1" dirty="0" smtClean="0">
                <a:solidFill>
                  <a:schemeClr val="accent5"/>
                </a:solidFill>
              </a:rPr>
              <a:t>Иногда необходимые документы, подтверждающие факт коррупционного правонарушения, можно получить лишь после начала процедуры проверки</a:t>
            </a:r>
            <a:endParaRPr lang="ru-RU" sz="1400" b="1" dirty="0">
              <a:solidFill>
                <a:schemeClr val="accent5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99509" y="2698995"/>
            <a:ext cx="8065771" cy="738648"/>
          </a:xfrm>
          <a:prstGeom prst="rect">
            <a:avLst/>
          </a:prstGeom>
          <a:ln w="19050">
            <a:solidFill>
              <a:srgbClr val="F8696B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r>
              <a:rPr lang="ru-RU" altLang="ru-RU" sz="1400" b="1" dirty="0" smtClean="0">
                <a:solidFill>
                  <a:schemeClr val="accent5"/>
                </a:solidFill>
                <a:cs typeface="Times New Roman" panose="02020603050405020304" pitchFamily="18" charset="0"/>
              </a:rPr>
              <a:t>Информация из писем граждан не является основанием для проведения проверки, но подлежит учету в работе и может быть в последствии представлена через сотрудника подразделения в качестве основания для проведения проверки</a:t>
            </a:r>
            <a:endParaRPr lang="ru-RU" sz="1400" b="1" dirty="0">
              <a:solidFill>
                <a:schemeClr val="accent5"/>
              </a:solidFill>
            </a:endParaRPr>
          </a:p>
        </p:txBody>
      </p:sp>
      <p:sp>
        <p:nvSpPr>
          <p:cNvPr id="25" name="Нашивка 24"/>
          <p:cNvSpPr/>
          <p:nvPr/>
        </p:nvSpPr>
        <p:spPr>
          <a:xfrm rot="5400000">
            <a:off x="5953813" y="-1918674"/>
            <a:ext cx="284376" cy="11239503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Шестиугольник 25"/>
          <p:cNvSpPr/>
          <p:nvPr/>
        </p:nvSpPr>
        <p:spPr>
          <a:xfrm>
            <a:off x="2419351" y="3929191"/>
            <a:ext cx="7343775" cy="530684"/>
          </a:xfrm>
          <a:prstGeom prst="hexagon">
            <a:avLst/>
          </a:prstGeom>
          <a:solidFill>
            <a:srgbClr val="FFFF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chemeClr val="accent5"/>
                </a:solidFill>
              </a:rPr>
              <a:t>Письменное принятие решения в отношении каждого проверяемого уполномоченным лицом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grpSp>
        <p:nvGrpSpPr>
          <p:cNvPr id="27" name="Group 525"/>
          <p:cNvGrpSpPr/>
          <p:nvPr/>
        </p:nvGrpSpPr>
        <p:grpSpPr>
          <a:xfrm>
            <a:off x="353147" y="6118981"/>
            <a:ext cx="11486431" cy="504825"/>
            <a:chOff x="0" y="30214"/>
            <a:chExt cx="7659461" cy="356825"/>
          </a:xfrm>
          <a:noFill/>
        </p:grpSpPr>
        <p:sp>
          <p:nvSpPr>
            <p:cNvPr id="28" name="Shape 523"/>
            <p:cNvSpPr/>
            <p:nvPr/>
          </p:nvSpPr>
          <p:spPr>
            <a:xfrm>
              <a:off x="0" y="30214"/>
              <a:ext cx="7659461" cy="356825"/>
            </a:xfrm>
            <a:prstGeom prst="roundRect">
              <a:avLst>
                <a:gd name="adj" fmla="val 16667"/>
              </a:avLst>
            </a:prstGeom>
            <a:grpFill/>
            <a:ln w="38100" cap="flat">
              <a:solidFill>
                <a:srgbClr val="F8696B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29" name="Shape 524"/>
            <p:cNvSpPr/>
            <p:nvPr/>
          </p:nvSpPr>
          <p:spPr>
            <a:xfrm>
              <a:off x="64922" y="113139"/>
              <a:ext cx="7550090" cy="1957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algn="ctr"/>
              <a:r>
                <a:rPr lang="ru-RU" sz="1800" dirty="0" err="1" smtClean="0">
                  <a:solidFill>
                    <a:schemeClr val="accent5"/>
                  </a:solidFill>
                  <a:latin typeface="+mn-lt"/>
                </a:rPr>
                <a:t>Антикоррупционная</a:t>
              </a:r>
              <a:r>
                <a:rPr lang="ru-RU" sz="1800" dirty="0" smtClean="0">
                  <a:solidFill>
                    <a:schemeClr val="accent5"/>
                  </a:solidFill>
                  <a:latin typeface="+mn-lt"/>
                </a:rPr>
                <a:t> проверка отличается от служебной проверки </a:t>
              </a:r>
              <a:endParaRPr lang="ru-RU" sz="1800" dirty="0">
                <a:solidFill>
                  <a:schemeClr val="accent5"/>
                </a:solidFill>
                <a:latin typeface="+mn-lt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38587" y="4587548"/>
            <a:ext cx="11514108" cy="1384978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Основные реквизиты решения:</a:t>
            </a:r>
          </a:p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- правовое основание проведения проверки;</a:t>
            </a:r>
          </a:p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- фамилия, имя, отчество, занимаемая должность (при наличии) лица, в отношении которого предусматривается проведение проверки;</a:t>
            </a:r>
          </a:p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- ответственное структурное подразделение за проведение проверки;</a:t>
            </a:r>
          </a:p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- срок проведения проверки (дата начала и окончания);</a:t>
            </a:r>
          </a:p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- предмет проверки и иные признанные целесообразными сведения</a:t>
            </a:r>
            <a:endParaRPr lang="ru-RU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01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Группа 26"/>
          <p:cNvGrpSpPr/>
          <p:nvPr/>
        </p:nvGrpSpPr>
        <p:grpSpPr>
          <a:xfrm>
            <a:off x="6096002" y="3657600"/>
            <a:ext cx="5321300" cy="3200400"/>
            <a:chOff x="6096000" y="3657600"/>
            <a:chExt cx="5321300" cy="3200400"/>
          </a:xfrm>
        </p:grpSpPr>
        <p:pic>
          <p:nvPicPr>
            <p:cNvPr id="4098" name="Picture 2" descr="C:\Users\TuguchevNM\Downloads\noun_725825_cc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b="39857"/>
            <a:stretch>
              <a:fillRect/>
            </a:stretch>
          </p:blipFill>
          <p:spPr bwMode="auto">
            <a:xfrm>
              <a:off x="6096000" y="3657600"/>
              <a:ext cx="5321300" cy="3200400"/>
            </a:xfrm>
            <a:prstGeom prst="rect">
              <a:avLst/>
            </a:prstGeom>
            <a:noFill/>
          </p:spPr>
        </p:pic>
        <p:sp>
          <p:nvSpPr>
            <p:cNvPr id="26" name="Прямоугольник 25"/>
            <p:cNvSpPr/>
            <p:nvPr/>
          </p:nvSpPr>
          <p:spPr>
            <a:xfrm>
              <a:off x="6473885" y="4097547"/>
              <a:ext cx="4283015" cy="2760453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</p:grpSp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244948" y="3"/>
            <a:ext cx="540657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Начальный этап антикоррупционной проверки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50008" y="1473624"/>
            <a:ext cx="4707805" cy="80285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Повторный анализ исходной информации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50008" y="2769025"/>
            <a:ext cx="4707805" cy="80285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Выдвижение версий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50008" y="4054899"/>
            <a:ext cx="4707805" cy="80285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Определение средств, приемов и методов получения необходимой информации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30960" y="5388399"/>
            <a:ext cx="4707805" cy="80285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Выполнение проверочных мероприятий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38" name="Нашивка 37"/>
          <p:cNvSpPr/>
          <p:nvPr/>
        </p:nvSpPr>
        <p:spPr>
          <a:xfrm rot="5400000">
            <a:off x="2905019" y="1563795"/>
            <a:ext cx="189781" cy="1906439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Нашивка 38"/>
          <p:cNvSpPr/>
          <p:nvPr/>
        </p:nvSpPr>
        <p:spPr>
          <a:xfrm rot="5400000">
            <a:off x="2895492" y="2868722"/>
            <a:ext cx="189781" cy="1906439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0" name="Нашивка 39"/>
          <p:cNvSpPr/>
          <p:nvPr/>
        </p:nvSpPr>
        <p:spPr>
          <a:xfrm rot="5400000">
            <a:off x="2914544" y="4145073"/>
            <a:ext cx="189781" cy="1906439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2" name="Шестиугольник 41"/>
          <p:cNvSpPr/>
          <p:nvPr/>
        </p:nvSpPr>
        <p:spPr>
          <a:xfrm>
            <a:off x="5765549" y="2568512"/>
            <a:ext cx="2669343" cy="908115"/>
          </a:xfrm>
          <a:prstGeom prst="hexag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/>
              <a:t>Объективность имеющейся информации</a:t>
            </a:r>
            <a:endParaRPr lang="ru-RU" sz="1800" b="1" dirty="0"/>
          </a:p>
        </p:txBody>
      </p:sp>
      <p:sp>
        <p:nvSpPr>
          <p:cNvPr id="43" name="Шестиугольник 42"/>
          <p:cNvSpPr/>
          <p:nvPr/>
        </p:nvSpPr>
        <p:spPr>
          <a:xfrm>
            <a:off x="8797367" y="3144369"/>
            <a:ext cx="2669343" cy="908115"/>
          </a:xfrm>
          <a:prstGeom prst="hexag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/>
              <a:t>Взаимосвязь между фактами и событием</a:t>
            </a:r>
            <a:endParaRPr lang="ru-RU" sz="1800" b="1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5739374" y="1464544"/>
            <a:ext cx="5738255" cy="973856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Версия (предположение о коррупционном правонарушении) должна быть обоснована и охватывать все возможные объяснения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5812399" y="4204569"/>
            <a:ext cx="5738255" cy="973856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Версия подтверждается, если выведенные из нее следствия совпадают с установленными фактами</a:t>
            </a:r>
          </a:p>
        </p:txBody>
      </p:sp>
    </p:spTree>
    <p:extLst>
      <p:ext uri="{BB962C8B-B14F-4D97-AF65-F5344CB8AC3E}">
        <p14:creationId xmlns:p14="http://schemas.microsoft.com/office/powerpoint/2010/main" val="156101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023897" y="3"/>
            <a:ext cx="1761707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Проведение антикоррупционной проверки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grpSp>
        <p:nvGrpSpPr>
          <p:cNvPr id="19" name="Группа 11"/>
          <p:cNvGrpSpPr/>
          <p:nvPr/>
        </p:nvGrpSpPr>
        <p:grpSpPr>
          <a:xfrm>
            <a:off x="319181" y="1329859"/>
            <a:ext cx="11550771" cy="364719"/>
            <a:chOff x="0" y="0"/>
            <a:chExt cx="9706217" cy="841641"/>
          </a:xfrm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0" y="0"/>
              <a:ext cx="9706217" cy="84164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Скругленный прямоугольник 4"/>
            <p:cNvSpPr/>
            <p:nvPr/>
          </p:nvSpPr>
          <p:spPr>
            <a:xfrm>
              <a:off x="24648" y="24651"/>
              <a:ext cx="9648600" cy="7923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algn="ctr" defTabSz="79998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 smtClean="0"/>
                <a:t>Направление запросов</a:t>
              </a:r>
              <a:endParaRPr lang="ru-RU" sz="1800" b="1" kern="1200" dirty="0"/>
            </a:p>
          </p:txBody>
        </p:sp>
      </p:grpSp>
      <p:sp>
        <p:nvSpPr>
          <p:cNvPr id="25" name="Прямоугольник 24"/>
          <p:cNvSpPr/>
          <p:nvPr/>
        </p:nvSpPr>
        <p:spPr>
          <a:xfrm>
            <a:off x="327806" y="1781005"/>
            <a:ext cx="11533517" cy="3452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Запрос подписывается уполномоченным лицом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27807" y="5800807"/>
            <a:ext cx="11533516" cy="5969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Особый порядок запросов в </a:t>
            </a:r>
            <a:r>
              <a:rPr lang="ru-RU" sz="1800" b="1" dirty="0" err="1" smtClean="0">
                <a:solidFill>
                  <a:schemeClr val="accent1">
                    <a:lumMod val="75000"/>
                  </a:schemeClr>
                </a:solidFill>
              </a:rPr>
              <a:t>Росфинмониторинг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(Указ № 309), по общему правилу руководители федеральных органов исполнительной власти, уполномоченных на осуществление </a:t>
            </a:r>
            <a:r>
              <a:rPr lang="ru-RU" sz="1800" b="1" dirty="0" err="1" smtClean="0">
                <a:solidFill>
                  <a:schemeClr val="accent1">
                    <a:lumMod val="75000"/>
                  </a:schemeClr>
                </a:solidFill>
              </a:rPr>
              <a:t>оперативно-разыскной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деятельности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19180" y="3430223"/>
            <a:ext cx="5414400" cy="1200312"/>
          </a:xfrm>
          <a:prstGeom prst="rect">
            <a:avLst/>
          </a:prstGeom>
          <a:ln w="19050">
            <a:solidFill>
              <a:schemeClr val="accent4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pPr lvl="0" algn="ctr"/>
            <a:r>
              <a:rPr lang="ru-RU" sz="1800" b="1" dirty="0" smtClean="0">
                <a:solidFill>
                  <a:schemeClr val="accent5"/>
                </a:solidFill>
              </a:rPr>
              <a:t>Руководители (должностные лица) государственных органов (организаций), перечень которых утвержден Президентом Российской Федерации (утв. Указом № 309)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437094" y="3431699"/>
            <a:ext cx="5414400" cy="1198800"/>
          </a:xfrm>
          <a:prstGeom prst="rect">
            <a:avLst/>
          </a:prstGeom>
          <a:ln w="19050">
            <a:solidFill>
              <a:schemeClr val="accent4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 anchor="ctr">
            <a:spAutoFit/>
          </a:bodyPr>
          <a:lstStyle/>
          <a:p>
            <a:pPr lvl="0" algn="ctr"/>
            <a:endParaRPr lang="ru-RU" sz="1800" b="1" dirty="0" smtClean="0">
              <a:solidFill>
                <a:schemeClr val="accent5"/>
              </a:solidFill>
            </a:endParaRPr>
          </a:p>
          <a:p>
            <a:pPr lvl="0" algn="ctr"/>
            <a:r>
              <a:rPr lang="ru-RU" sz="1800" b="1" dirty="0" smtClean="0">
                <a:solidFill>
                  <a:schemeClr val="accent5"/>
                </a:solidFill>
              </a:rPr>
              <a:t>Руководители федеральных государственных органов либо уполномоченные ими должностные лица</a:t>
            </a:r>
          </a:p>
          <a:p>
            <a:pPr lvl="0" algn="ctr"/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27803" y="4712900"/>
            <a:ext cx="5414400" cy="954000"/>
          </a:xfrm>
          <a:prstGeom prst="rect">
            <a:avLst/>
          </a:prstGeom>
          <a:ln w="19050">
            <a:solidFill>
              <a:schemeClr val="accent4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 anchor="ctr">
            <a:spAutoFit/>
          </a:bodyPr>
          <a:lstStyle/>
          <a:p>
            <a:pPr lvl="0" algn="ctr"/>
            <a:endParaRPr lang="ru-RU" sz="1400" b="1" dirty="0" smtClean="0">
              <a:solidFill>
                <a:schemeClr val="accent5"/>
              </a:solidFill>
            </a:endParaRPr>
          </a:p>
          <a:p>
            <a:pPr lvl="0" algn="ctr"/>
            <a:r>
              <a:rPr lang="ru-RU" sz="1400" b="1" dirty="0" smtClean="0">
                <a:solidFill>
                  <a:schemeClr val="accent5"/>
                </a:solidFill>
              </a:rPr>
              <a:t>Запросы в кредитные организации, налоговые органы Российской Федерации и органы, осуществляющие государственную регистрацию прав на недвижимое имущество и сделок с ним</a:t>
            </a:r>
          </a:p>
          <a:p>
            <a:pPr lvl="0" algn="ctr"/>
            <a:endParaRPr lang="ru-RU" sz="1400" b="1" dirty="0" smtClean="0">
              <a:solidFill>
                <a:schemeClr val="accent5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48508" y="4717489"/>
            <a:ext cx="5412817" cy="954091"/>
          </a:xfrm>
          <a:prstGeom prst="rect">
            <a:avLst/>
          </a:prstGeom>
          <a:ln w="19050">
            <a:solidFill>
              <a:schemeClr val="accent4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 anchor="ctr">
            <a:spAutoFit/>
          </a:bodyPr>
          <a:lstStyle/>
          <a:p>
            <a:pPr lvl="0" algn="ctr"/>
            <a:r>
              <a:rPr lang="ru-RU" sz="1400" b="1" dirty="0" smtClean="0">
                <a:solidFill>
                  <a:schemeClr val="accent5"/>
                </a:solidFill>
              </a:rPr>
              <a:t>Запросы в государственные органы и организации, кроме запросов в кредитные организации, налоговые органы Российской Федерации и органы, осуществляющие государственную регистрацию прав на недвижимое имущество и сделок с ним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319179" y="2195641"/>
            <a:ext cx="11533516" cy="11082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Методические рекомендации «Обеспечение эффективного взаимодействия федеральных органов исполнительной власти с правоохранительными органами в рамках организации противодействия коррупции в федеральном органе исполнительной власти» (одобрены  президиумом Совета при Президенте Российской Федерации по противодействию коррупции (протокол от 25 сентября 2012 г. № 34))</a:t>
            </a:r>
          </a:p>
        </p:txBody>
      </p:sp>
    </p:spTree>
    <p:extLst>
      <p:ext uri="{BB962C8B-B14F-4D97-AF65-F5344CB8AC3E}">
        <p14:creationId xmlns:p14="http://schemas.microsoft.com/office/powerpoint/2010/main" val="156101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Группа 47"/>
          <p:cNvGrpSpPr/>
          <p:nvPr/>
        </p:nvGrpSpPr>
        <p:grpSpPr>
          <a:xfrm>
            <a:off x="152401" y="3619500"/>
            <a:ext cx="3805451" cy="3048000"/>
            <a:chOff x="203200" y="3009900"/>
            <a:chExt cx="3805450" cy="3048000"/>
          </a:xfrm>
        </p:grpSpPr>
        <p:pic>
          <p:nvPicPr>
            <p:cNvPr id="5122" name="Picture 2" descr="C:\Users\TuguchevNM\Downloads\noun_545046_cc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b="16955"/>
            <a:stretch>
              <a:fillRect/>
            </a:stretch>
          </p:blipFill>
          <p:spPr bwMode="auto">
            <a:xfrm>
              <a:off x="203200" y="3009900"/>
              <a:ext cx="3670300" cy="3048000"/>
            </a:xfrm>
            <a:prstGeom prst="rect">
              <a:avLst/>
            </a:prstGeom>
            <a:noFill/>
          </p:spPr>
        </p:pic>
        <p:sp>
          <p:nvSpPr>
            <p:cNvPr id="47" name="Прямоугольник 46"/>
            <p:cNvSpPr/>
            <p:nvPr/>
          </p:nvSpPr>
          <p:spPr>
            <a:xfrm>
              <a:off x="339785" y="3043447"/>
              <a:ext cx="3668865" cy="2760453"/>
            </a:xfrm>
            <a:prstGeom prst="rect">
              <a:avLst/>
            </a:prstGeom>
            <a:solidFill>
              <a:schemeClr val="bg1">
                <a:alpha val="77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</p:grpSp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914748" y="0"/>
            <a:ext cx="870857" cy="3048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Проведение антикоррупционной проверки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V="1">
            <a:off x="2317753" y="1619251"/>
            <a:ext cx="0" cy="417600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Схема 16"/>
          <p:cNvGraphicFramePr/>
          <p:nvPr/>
        </p:nvGraphicFramePr>
        <p:xfrm>
          <a:off x="250827" y="1219200"/>
          <a:ext cx="12192000" cy="1261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8" name="Shape 515"/>
          <p:cNvSpPr/>
          <p:nvPr/>
        </p:nvSpPr>
        <p:spPr>
          <a:xfrm>
            <a:off x="2321153" y="2154693"/>
            <a:ext cx="422279" cy="1591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2" tIns="45712" rIns="45712" bIns="45712"/>
          <a:lstStyle/>
          <a:p>
            <a:endParaRPr/>
          </a:p>
        </p:txBody>
      </p:sp>
      <p:grpSp>
        <p:nvGrpSpPr>
          <p:cNvPr id="19" name="Group 519"/>
          <p:cNvGrpSpPr/>
          <p:nvPr/>
        </p:nvGrpSpPr>
        <p:grpSpPr>
          <a:xfrm>
            <a:off x="2848445" y="2670180"/>
            <a:ext cx="5900400" cy="657225"/>
            <a:chOff x="-76812" y="-439511"/>
            <a:chExt cx="7668238" cy="1563489"/>
          </a:xfrm>
        </p:grpSpPr>
        <p:sp>
          <p:nvSpPr>
            <p:cNvPr id="27" name="Shape 517"/>
            <p:cNvSpPr/>
            <p:nvPr/>
          </p:nvSpPr>
          <p:spPr>
            <a:xfrm>
              <a:off x="-76812" y="-439511"/>
              <a:ext cx="7668238" cy="1563489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28" name="Shape 518"/>
            <p:cNvSpPr/>
            <p:nvPr/>
          </p:nvSpPr>
          <p:spPr>
            <a:xfrm>
              <a:off x="56263" y="17997"/>
              <a:ext cx="7415002" cy="6589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/>
              <a:r>
                <a:rPr lang="ru-RU" sz="1800" dirty="0" smtClean="0">
                  <a:solidFill>
                    <a:schemeClr val="accent5"/>
                  </a:solidFill>
                  <a:latin typeface="+mn-lt"/>
                </a:rPr>
                <a:t>Основание для запроса</a:t>
              </a:r>
              <a:endParaRPr lang="ru-RU" sz="1800" dirty="0">
                <a:solidFill>
                  <a:schemeClr val="accent5"/>
                </a:solidFill>
                <a:latin typeface="+mn-lt"/>
              </a:endParaRPr>
            </a:p>
          </p:txBody>
        </p:sp>
      </p:grpSp>
      <p:grpSp>
        <p:nvGrpSpPr>
          <p:cNvPr id="29" name="Group 525"/>
          <p:cNvGrpSpPr/>
          <p:nvPr/>
        </p:nvGrpSpPr>
        <p:grpSpPr>
          <a:xfrm>
            <a:off x="2859317" y="1888755"/>
            <a:ext cx="5900511" cy="634304"/>
            <a:chOff x="0" y="25727"/>
            <a:chExt cx="7721458" cy="377023"/>
          </a:xfrm>
        </p:grpSpPr>
        <p:sp>
          <p:nvSpPr>
            <p:cNvPr id="31" name="Shape 523"/>
            <p:cNvSpPr/>
            <p:nvPr/>
          </p:nvSpPr>
          <p:spPr>
            <a:xfrm>
              <a:off x="0" y="25727"/>
              <a:ext cx="7721458" cy="377023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32" name="Shape 524"/>
            <p:cNvSpPr/>
            <p:nvPr/>
          </p:nvSpPr>
          <p:spPr>
            <a:xfrm>
              <a:off x="64921" y="128710"/>
              <a:ext cx="7550091" cy="1646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/>
              <a:r>
                <a:rPr lang="ru-RU" sz="1800" dirty="0" smtClean="0">
                  <a:solidFill>
                    <a:schemeClr val="accent5"/>
                  </a:solidFill>
                  <a:latin typeface="+mn-lt"/>
                </a:rPr>
                <a:t>ФИО руководителя органа (организации)</a:t>
              </a:r>
              <a:endParaRPr lang="ru-RU" sz="1800" dirty="0">
                <a:solidFill>
                  <a:schemeClr val="accent5"/>
                </a:solidFill>
                <a:latin typeface="+mn-lt"/>
              </a:endParaRPr>
            </a:p>
          </p:txBody>
        </p:sp>
      </p:grpSp>
      <p:sp>
        <p:nvSpPr>
          <p:cNvPr id="33" name="Shape 556"/>
          <p:cNvSpPr/>
          <p:nvPr/>
        </p:nvSpPr>
        <p:spPr>
          <a:xfrm>
            <a:off x="2307591" y="2961640"/>
            <a:ext cx="422279" cy="1589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2" tIns="45712" rIns="45712" bIns="45712"/>
          <a:lstStyle/>
          <a:p>
            <a:endParaRPr/>
          </a:p>
        </p:txBody>
      </p:sp>
      <p:grpSp>
        <p:nvGrpSpPr>
          <p:cNvPr id="34" name="Group 519"/>
          <p:cNvGrpSpPr/>
          <p:nvPr/>
        </p:nvGrpSpPr>
        <p:grpSpPr>
          <a:xfrm>
            <a:off x="2823772" y="3498851"/>
            <a:ext cx="5900400" cy="939800"/>
            <a:chOff x="-57762" y="-565476"/>
            <a:chExt cx="7668238" cy="1147252"/>
          </a:xfrm>
        </p:grpSpPr>
        <p:sp>
          <p:nvSpPr>
            <p:cNvPr id="35" name="Shape 517"/>
            <p:cNvSpPr/>
            <p:nvPr/>
          </p:nvSpPr>
          <p:spPr>
            <a:xfrm>
              <a:off x="-57762" y="-565476"/>
              <a:ext cx="7668238" cy="1147252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36" name="Shape 518"/>
            <p:cNvSpPr/>
            <p:nvPr/>
          </p:nvSpPr>
          <p:spPr>
            <a:xfrm>
              <a:off x="18165" y="-494572"/>
              <a:ext cx="7415002" cy="10144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lang="ru-RU" sz="1800" dirty="0" smtClean="0">
                  <a:solidFill>
                    <a:schemeClr val="accent5"/>
                  </a:solidFill>
                  <a:latin typeface="+mn-lt"/>
                </a:rPr>
                <a:t>Данные о проверяемом лице: </a:t>
              </a:r>
            </a:p>
            <a:p>
              <a:r>
                <a:rPr lang="ru-RU" sz="1800" dirty="0" smtClean="0">
                  <a:solidFill>
                    <a:schemeClr val="accent5"/>
                  </a:solidFill>
                  <a:latin typeface="+mn-lt"/>
                </a:rPr>
                <a:t>ФИО, место регистрации, жительства и (или) пребывания, должность, ИИН, СНИЛС</a:t>
              </a:r>
              <a:endParaRPr lang="ru-RU" sz="1800" dirty="0">
                <a:solidFill>
                  <a:schemeClr val="accent5"/>
                </a:solidFill>
                <a:latin typeface="+mn-lt"/>
                <a:cs typeface="Times New Roman" pitchFamily="18" charset="0"/>
              </a:endParaRPr>
            </a:p>
          </p:txBody>
        </p:sp>
      </p:grpSp>
      <p:sp>
        <p:nvSpPr>
          <p:cNvPr id="37" name="Shape 556"/>
          <p:cNvSpPr/>
          <p:nvPr/>
        </p:nvSpPr>
        <p:spPr>
          <a:xfrm>
            <a:off x="2330542" y="3984083"/>
            <a:ext cx="422279" cy="1589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2" tIns="45712" rIns="45712" bIns="45712"/>
          <a:lstStyle/>
          <a:p>
            <a:endParaRPr/>
          </a:p>
        </p:txBody>
      </p:sp>
      <p:grpSp>
        <p:nvGrpSpPr>
          <p:cNvPr id="38" name="Group 519"/>
          <p:cNvGrpSpPr/>
          <p:nvPr/>
        </p:nvGrpSpPr>
        <p:grpSpPr>
          <a:xfrm>
            <a:off x="2848445" y="4625980"/>
            <a:ext cx="5900400" cy="657225"/>
            <a:chOff x="-76812" y="-439511"/>
            <a:chExt cx="7668238" cy="1563489"/>
          </a:xfrm>
        </p:grpSpPr>
        <p:sp>
          <p:nvSpPr>
            <p:cNvPr id="39" name="Shape 517"/>
            <p:cNvSpPr/>
            <p:nvPr/>
          </p:nvSpPr>
          <p:spPr>
            <a:xfrm>
              <a:off x="-76812" y="-439511"/>
              <a:ext cx="7668238" cy="1563489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40" name="Shape 518"/>
            <p:cNvSpPr/>
            <p:nvPr/>
          </p:nvSpPr>
          <p:spPr>
            <a:xfrm>
              <a:off x="56263" y="17997"/>
              <a:ext cx="7415002" cy="6589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/>
              <a:r>
                <a:rPr lang="ru-RU" sz="1800" dirty="0" smtClean="0">
                  <a:solidFill>
                    <a:schemeClr val="accent5"/>
                  </a:solidFill>
                  <a:latin typeface="+mn-lt"/>
                </a:rPr>
                <a:t>Объект проверки (содержание и объем)</a:t>
              </a:r>
              <a:endParaRPr lang="ru-RU" sz="1800" dirty="0">
                <a:solidFill>
                  <a:schemeClr val="accent5"/>
                </a:solidFill>
                <a:latin typeface="+mn-lt"/>
              </a:endParaRPr>
            </a:p>
          </p:txBody>
        </p:sp>
      </p:grpSp>
      <p:sp>
        <p:nvSpPr>
          <p:cNvPr id="41" name="Shape 556"/>
          <p:cNvSpPr/>
          <p:nvPr/>
        </p:nvSpPr>
        <p:spPr>
          <a:xfrm>
            <a:off x="2307591" y="4917440"/>
            <a:ext cx="422279" cy="1589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2" tIns="45712" rIns="45712" bIns="45712"/>
          <a:lstStyle/>
          <a:p>
            <a:endParaRPr/>
          </a:p>
        </p:txBody>
      </p:sp>
      <p:grpSp>
        <p:nvGrpSpPr>
          <p:cNvPr id="42" name="Group 519"/>
          <p:cNvGrpSpPr/>
          <p:nvPr/>
        </p:nvGrpSpPr>
        <p:grpSpPr>
          <a:xfrm>
            <a:off x="2866225" y="5476880"/>
            <a:ext cx="5900400" cy="657225"/>
            <a:chOff x="-76812" y="-439511"/>
            <a:chExt cx="7668238" cy="1563489"/>
          </a:xfrm>
        </p:grpSpPr>
        <p:sp>
          <p:nvSpPr>
            <p:cNvPr id="43" name="Shape 517"/>
            <p:cNvSpPr/>
            <p:nvPr/>
          </p:nvSpPr>
          <p:spPr>
            <a:xfrm>
              <a:off x="-76812" y="-439511"/>
              <a:ext cx="7668238" cy="1563489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44" name="Shape 518"/>
            <p:cNvSpPr/>
            <p:nvPr/>
          </p:nvSpPr>
          <p:spPr>
            <a:xfrm>
              <a:off x="56263" y="-311477"/>
              <a:ext cx="7415002" cy="131792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/>
              <a:r>
                <a:rPr lang="ru-RU" sz="1800" dirty="0" smtClean="0">
                  <a:solidFill>
                    <a:schemeClr val="accent5"/>
                  </a:solidFill>
                  <a:latin typeface="+mn-lt"/>
                </a:rPr>
                <a:t>Срок представления информации и другие необходимые сведения</a:t>
              </a:r>
              <a:endParaRPr lang="ru-RU" sz="1800" dirty="0">
                <a:solidFill>
                  <a:schemeClr val="accent5"/>
                </a:solidFill>
                <a:latin typeface="+mn-lt"/>
              </a:endParaRPr>
            </a:p>
          </p:txBody>
        </p:sp>
      </p:grpSp>
      <p:sp>
        <p:nvSpPr>
          <p:cNvPr id="45" name="Shape 556"/>
          <p:cNvSpPr/>
          <p:nvPr/>
        </p:nvSpPr>
        <p:spPr>
          <a:xfrm>
            <a:off x="2325370" y="5768340"/>
            <a:ext cx="422279" cy="1589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2" tIns="45712" rIns="45712" bIns="45712"/>
          <a:lstStyle/>
          <a:p>
            <a:endParaRPr/>
          </a:p>
        </p:txBody>
      </p:sp>
      <p:sp>
        <p:nvSpPr>
          <p:cNvPr id="46" name="Прямоугольник 45"/>
          <p:cNvSpPr/>
          <p:nvPr/>
        </p:nvSpPr>
        <p:spPr>
          <a:xfrm>
            <a:off x="9183612" y="2380345"/>
            <a:ext cx="2484515" cy="3323771"/>
          </a:xfrm>
          <a:prstGeom prst="rect">
            <a:avLst/>
          </a:prstGeom>
          <a:noFill/>
          <a:ln w="38100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1400" b="1" dirty="0" smtClean="0">
                <a:solidFill>
                  <a:schemeClr val="accent5"/>
                </a:solidFill>
              </a:rPr>
              <a:t>Необходимо учитывать предъявляемые требования:</a:t>
            </a:r>
          </a:p>
          <a:p>
            <a:r>
              <a:rPr lang="ru-RU" sz="1400" b="1" dirty="0" smtClean="0">
                <a:solidFill>
                  <a:schemeClr val="accent5"/>
                </a:solidFill>
              </a:rPr>
              <a:t>Банка России (письмо Банка России от 5 декабря 2017 г.                       № ИН-03-21/56);</a:t>
            </a:r>
          </a:p>
          <a:p>
            <a:r>
              <a:rPr lang="ru-RU" sz="1400" b="1" dirty="0" smtClean="0">
                <a:solidFill>
                  <a:schemeClr val="accent5"/>
                </a:solidFill>
              </a:rPr>
              <a:t>ЕГРЮЛ и ЕГРИП (административный регламент на регистрации, письмо ФНС России от                 2 марта 2018 г.                                № ГД-4-14/4130@);</a:t>
            </a:r>
          </a:p>
          <a:p>
            <a:r>
              <a:rPr lang="ru-RU" sz="1400" b="1" dirty="0" smtClean="0">
                <a:solidFill>
                  <a:schemeClr val="accent5"/>
                </a:solidFill>
              </a:rPr>
              <a:t>ЕГРН (приказ Минэкономразвития России от 23 декабря 2015 г.                  № 968) и др.</a:t>
            </a:r>
          </a:p>
        </p:txBody>
      </p:sp>
    </p:spTree>
    <p:extLst>
      <p:ext uri="{BB962C8B-B14F-4D97-AF65-F5344CB8AC3E}">
        <p14:creationId xmlns:p14="http://schemas.microsoft.com/office/powerpoint/2010/main" val="156101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4743</TotalTime>
  <Words>1492</Words>
  <Application>Microsoft Office PowerPoint</Application>
  <PresentationFormat>Широкоэкранный</PresentationFormat>
  <Paragraphs>181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Bookman Old Style</vt:lpstr>
      <vt:lpstr>Calibri</vt:lpstr>
      <vt:lpstr>Calibri Light</vt:lpstr>
      <vt:lpstr>Ebrima</vt:lpstr>
      <vt:lpstr>Times New Roman</vt:lpstr>
      <vt:lpstr>Тема Office</vt:lpstr>
      <vt:lpstr>Методические материалы к совещанию «Анализ сведений о доходах, расходах, об имуществе и обязательствах имущественного характера, а также проверка их достоверности»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презентации как всегда очень интересная и крайне актуальная</dc:title>
  <dc:creator>Никита</dc:creator>
  <cp:lastModifiedBy>Ирина Владимировна Галова</cp:lastModifiedBy>
  <cp:revision>455</cp:revision>
  <dcterms:created xsi:type="dcterms:W3CDTF">2015-10-24T19:54:13Z</dcterms:created>
  <dcterms:modified xsi:type="dcterms:W3CDTF">2018-04-19T09:07:59Z</dcterms:modified>
</cp:coreProperties>
</file>