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11" r:id="rId2"/>
    <p:sldId id="1086" r:id="rId3"/>
    <p:sldId id="1092" r:id="rId4"/>
    <p:sldId id="1093" r:id="rId5"/>
    <p:sldId id="1094" r:id="rId6"/>
    <p:sldId id="1095" r:id="rId7"/>
    <p:sldId id="1097" r:id="rId8"/>
    <p:sldId id="1098" r:id="rId9"/>
    <p:sldId id="1099" r:id="rId10"/>
    <p:sldId id="1100" r:id="rId11"/>
    <p:sldId id="1101" r:id="rId12"/>
    <p:sldId id="1108" r:id="rId13"/>
    <p:sldId id="1102" r:id="rId14"/>
    <p:sldId id="1109" r:id="rId15"/>
    <p:sldId id="1110" r:id="rId16"/>
    <p:sldId id="1103" r:id="rId17"/>
    <p:sldId id="1104" r:id="rId18"/>
    <p:sldId id="1105" r:id="rId19"/>
    <p:sldId id="1106" r:id="rId20"/>
    <p:sldId id="1107" r:id="rId21"/>
  </p:sldIdLst>
  <p:sldSz cx="9144000" cy="6858000" type="screen4x3"/>
  <p:notesSz cx="6781800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 Cyr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 Cyr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 Cyr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 Cyr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 Cyr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 Cyr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 Cyr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 Cyr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 Cyr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CC00"/>
    <a:srgbClr val="FF0000"/>
    <a:srgbClr val="FFFF00"/>
    <a:srgbClr val="FF0066"/>
    <a:srgbClr val="993300"/>
    <a:srgbClr val="008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64" autoAdjust="0"/>
    <p:restoredTop sz="94645" autoAdjust="0"/>
  </p:normalViewPr>
  <p:slideViewPr>
    <p:cSldViewPr>
      <p:cViewPr varScale="1">
        <p:scale>
          <a:sx n="73" d="100"/>
          <a:sy n="73" d="100"/>
        </p:scale>
        <p:origin x="18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3175"/>
            <a:ext cx="29400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853" tIns="0" rIns="20853" bIns="0" numCol="1" anchor="t" anchorCtr="0" compatLnSpc="1">
            <a:prstTxWarp prst="textNoShape">
              <a:avLst/>
            </a:prstTxWarp>
          </a:bodyPr>
          <a:lstStyle>
            <a:lvl1pPr algn="l" defTabSz="844550">
              <a:defRPr sz="12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-3175"/>
            <a:ext cx="29400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853" tIns="0" rIns="20853" bIns="0" numCol="1" anchor="t" anchorCtr="0" compatLnSpc="1">
            <a:prstTxWarp prst="textNoShape">
              <a:avLst/>
            </a:prstTxWarp>
          </a:bodyPr>
          <a:lstStyle>
            <a:lvl1pPr algn="r" defTabSz="844550">
              <a:defRPr sz="12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22338" y="755650"/>
            <a:ext cx="4938712" cy="3703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3288"/>
            <a:ext cx="497522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845" tIns="48120" rIns="97845" bIns="481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Щелкните для правки стилей образца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00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853" tIns="0" rIns="20853" bIns="0" numCol="1" anchor="b" anchorCtr="0" compatLnSpc="1">
            <a:prstTxWarp prst="textNoShape">
              <a:avLst/>
            </a:prstTxWarp>
          </a:bodyPr>
          <a:lstStyle>
            <a:lvl1pPr algn="l" defTabSz="844550">
              <a:defRPr sz="12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9750"/>
            <a:ext cx="29400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853" tIns="0" rIns="20853" bIns="0" numCol="1" anchor="b" anchorCtr="0" compatLnSpc="1">
            <a:prstTxWarp prst="textNoShape">
              <a:avLst/>
            </a:prstTxWarp>
          </a:bodyPr>
          <a:lstStyle>
            <a:lvl1pPr algn="r" defTabSz="844550">
              <a:defRPr sz="1200" b="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0077E1C-EDD3-45E0-9510-CA4C836D1A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8366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9425" algn="l" defTabSz="8366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57263" algn="l" defTabSz="8366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38275" algn="l" defTabSz="8366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17700" algn="l" defTabSz="8366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 txBox="1">
            <a:spLocks noGrp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pPr algn="r"/>
            <a:fld id="{3FEFAB39-CEBB-4D81-9336-B445BD161591}" type="slidenum">
              <a:rPr lang="ru-RU" altLang="ru-RU" sz="1200">
                <a:latin typeface="Times New Roman" panose="02020603050405020304" pitchFamily="18" charset="0"/>
              </a:rPr>
              <a:pPr algn="r"/>
              <a:t>10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22841-9187-4BB5-8516-B3FCE2F60C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7586710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9ABC5-07C5-490F-9941-9634C3C573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2883097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E4316-9FD4-4993-86E3-C1D374EEDD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8061706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C35C5-A3F1-42E7-BA54-0E744B23C8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0584777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12EAC-A1E1-4ACB-89B1-F01A9B2346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0111585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0070D-35CE-4D2C-9B8C-DE9BF231E1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778907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EC6BD-99C6-44A5-852C-B36CC3BD26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671156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DFBA2-93B7-4DFD-A811-D2D587F4F8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6494417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6713E-EE72-4C1E-9D1C-33E01FB20F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26413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C032A-B3B6-4FB4-BEA7-05B1EFBEE1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841632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EB5BD-C30A-4C36-9BFB-3A72338D6C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2142799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C8156-A6A7-43E2-9F74-C0124DBEFB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5517489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260EB-10B1-4AE0-9D9E-83BB9557BE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4093895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FFF75-B0EE-4858-9973-6D296F9EF3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552687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5EAF5"/>
            </a:gs>
            <a:gs pos="50000">
              <a:srgbClr val="FFFEE9"/>
            </a:gs>
            <a:gs pos="100000">
              <a:srgbClr val="D5EAF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Щелкните для правки стиля образца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Щелкните для правки стилей образца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9578596" algn="ctr" rotWithShape="0">
              <a:srgbClr val="F4EE00"/>
            </a:outerShdw>
          </a:effec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99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D5EAF5"/>
                </a:solidFill>
                <a:effectDag name="">
                  <a:cont type="tree" name="">
                    <a:effect ref="fillLine"/>
                    <a:outerShdw dist="38100" dir="13500000" algn="br">
                      <a:srgbClr val="E8F7FE"/>
                    </a:outerShdw>
                  </a:cont>
                  <a:cont type="tree" name="">
                    <a:effect ref="fillLine"/>
                    <a:outerShdw dist="38100" dir="2700000" algn="tl">
                      <a:srgbClr val="7F8C92"/>
                    </a:outerShdw>
                  </a:cont>
                  <a:effect ref="fillLine"/>
                </a:effectDag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6728F2-010B-4D1F-BF37-4EB6FDD067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random/>
  </p:transition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rospotrebnadzor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tm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pPr>
              <a:defRPr/>
            </a:pPr>
            <a:fld id="{D6AF6A65-3A27-4D59-8E60-4CDF61D8E2D0}" type="slidenum">
              <a:rPr lang="ru-RU" altLang="ru-RU" sz="1800" smtClean="0">
                <a:solidFill>
                  <a:srgbClr val="D5EAF5"/>
                </a:solidFill>
                <a:latin typeface="Times New Roman" panose="02020603050405020304" pitchFamily="18" charset="0"/>
              </a:rPr>
              <a:pPr>
                <a:defRPr/>
              </a:pPr>
              <a:t>1</a:t>
            </a:fld>
            <a:endParaRPr lang="ru-RU" altLang="ru-RU" sz="1800" smtClean="0">
              <a:solidFill>
                <a:srgbClr val="D5EAF5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685800" y="1484313"/>
            <a:ext cx="7772400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b="0"/>
              <a:t> </a:t>
            </a:r>
          </a:p>
        </p:txBody>
      </p:sp>
      <p:sp>
        <p:nvSpPr>
          <p:cNvPr id="2054" name="Rectangle 10"/>
          <p:cNvSpPr>
            <a:spLocks noGrp="1" noChangeArrowheads="1"/>
          </p:cNvSpPr>
          <p:nvPr>
            <p:ph type="title"/>
          </p:nvPr>
        </p:nvSpPr>
        <p:spPr>
          <a:xfrm>
            <a:off x="323850" y="2205038"/>
            <a:ext cx="8496300" cy="1728787"/>
          </a:xfrm>
        </p:spPr>
        <p:txBody>
          <a:bodyPr/>
          <a:lstStyle/>
          <a:p>
            <a:pPr>
              <a:defRPr/>
            </a:pPr>
            <a:r>
              <a:rPr lang="ru-RU" altLang="ru-RU" sz="3600" b="1" dirty="0" smtClean="0">
                <a:solidFill>
                  <a:srgbClr val="EA0000"/>
                </a:solidFill>
              </a:rPr>
              <a:t/>
            </a:r>
            <a:br>
              <a:rPr lang="ru-RU" altLang="ru-RU" sz="3600" b="1" dirty="0" smtClean="0">
                <a:solidFill>
                  <a:srgbClr val="EA0000"/>
                </a:solidFill>
              </a:rPr>
            </a:br>
            <a:r>
              <a:rPr lang="ru-RU" altLang="ru-RU" sz="3600" b="1" dirty="0" smtClean="0">
                <a:solidFill>
                  <a:srgbClr val="EA0000"/>
                </a:solidFill>
              </a:rPr>
              <a:t>Правоприменительная практика Управления Роспотребнадзора по ХМАО – Югре </a:t>
            </a:r>
            <a:br>
              <a:rPr lang="ru-RU" altLang="ru-RU" sz="3600" b="1" dirty="0" smtClean="0">
                <a:solidFill>
                  <a:srgbClr val="EA0000"/>
                </a:solidFill>
              </a:rPr>
            </a:br>
            <a:r>
              <a:rPr lang="ru-RU" altLang="ru-RU" sz="3600" b="1" dirty="0" smtClean="0">
                <a:solidFill>
                  <a:srgbClr val="EA0000"/>
                </a:solidFill>
              </a:rPr>
              <a:t> во 2 квартале 2017 года</a:t>
            </a:r>
            <a:r>
              <a:rPr lang="ru-RU" sz="3200" dirty="0">
                <a:solidFill>
                  <a:schemeClr val="accent6"/>
                </a:solidFill>
              </a:rPr>
              <a:t/>
            </a:r>
            <a:br>
              <a:rPr lang="ru-RU" sz="3200" dirty="0">
                <a:solidFill>
                  <a:schemeClr val="accent6"/>
                </a:solidFill>
              </a:rPr>
            </a:b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323850" y="5230813"/>
            <a:ext cx="8583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9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99"/>
                </a:solidFill>
              </a:rPr>
              <a:t>Хакимова Татьяна Станиславовна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99"/>
                </a:solidFill>
              </a:rPr>
              <a:t>Заместитель начальника отдела юридического обеспечения Управления</a:t>
            </a:r>
            <a:r>
              <a:rPr lang="ru-RU" altLang="ru-RU" sz="2400">
                <a:solidFill>
                  <a:srgbClr val="000099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810000" y="6172200"/>
            <a:ext cx="1828800" cy="365125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pPr>
              <a:defRPr/>
            </a:pPr>
            <a:fld id="{0BC9BC9C-AA70-4944-B534-752084527F57}" type="slidenum">
              <a:rPr lang="ru-RU" altLang="ru-RU" sz="1000" smtClean="0">
                <a:solidFill>
                  <a:srgbClr val="D5EAF5"/>
                </a:solidFill>
                <a:latin typeface="Arial" panose="020B0604020202020204" pitchFamily="34" charset="0"/>
              </a:rPr>
              <a:pPr>
                <a:defRPr/>
              </a:pPr>
              <a:t>10</a:t>
            </a:fld>
            <a:endParaRPr lang="ru-RU" altLang="ru-RU" sz="1000" smtClean="0">
              <a:solidFill>
                <a:srgbClr val="D5EAF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47490" name="Group 34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7192963"/>
        </p:xfrm>
        <a:graphic>
          <a:graphicData uri="http://schemas.openxmlformats.org/drawingml/2006/table">
            <a:tbl>
              <a:tblPr/>
              <a:tblGrid>
                <a:gridCol w="614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35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         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Технические регламенты Таможенного союза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8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Технические регламенты Российской Федерации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860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 ТС 005/2011 «О безопасности упаковки»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 ТС 021/2011 «О безопасности пищевой продукции»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 ТС 022/2011 «Пищевая продукция в части ее маркировки»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 ТС 033/2013 «О безопасности молока и молочной продукции»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 ТС 007/2011 «"О безопасности продукции предназначенной для детей и подростков«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 ТС 008/2011 «О безопасности игрушек»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 ТС 009/2011 «О безопасности парфюмерно-косметической продукции»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 ТС 010/2011 «О безопасности машин и оборудования»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 ТС 004/2011 «О безопасности низковольтного оборудования»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 ТС 015/2011 «О безопасности зерна»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 ТС 017/2011 «О безопасности продукции легкой промышленности»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 ТС 019/2011 «О безопасности СИЗ»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 ТС 023/2011 «Технический регламент на соковую продукцию из фруктов и овощей»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 ТС 024/2011 «Технический регламент на масложировую продукцию»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 ТС 025/2012 «О безопасности мебельной продукции»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 ТС 027/2012 «О безопасности отдельных видов специализированной пищевой продукции, в том числе диетического лечебного и диетического профилактического питания«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 ТС 029/2012 "Требования безопасности пищевых добавок, ароматизаторов и технологических вспомогательных средств»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 ТС 034/2013 «О безопасности мяса и мясной продукции»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Технический регламент на молоко и молочную продукцию (Федеральный закон от 12.06.2008 № 88-ФЗ)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Технический регламент на табачную продукцию (Федеральный закон от  22.12.2008г. № 268-ФЗ)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Технический регламент на масложировую продукцию (Федеральный закон от 24.06.2008 № 90-ФЗ)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Технический регламент на соковую продукцию из фруктов и овощей (Федеральный закон от 27.10.2008 № 178-ФЗ)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2" name="WordArt 27"/>
          <p:cNvSpPr>
            <a:spLocks noChangeArrowheads="1" noChangeShapeType="1" noTextEdit="1"/>
          </p:cNvSpPr>
          <p:nvPr/>
        </p:nvSpPr>
        <p:spPr bwMode="auto">
          <a:xfrm>
            <a:off x="1908175" y="6553200"/>
            <a:ext cx="60864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8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 bwMode="auto">
          <a:xfrm>
            <a:off x="2465388" y="188913"/>
            <a:ext cx="6499225" cy="3095625"/>
          </a:xfrm>
          <a:prstGeom prst="round2DiagRect">
            <a:avLst>
              <a:gd name="adj1" fmla="val 39405"/>
              <a:gd name="adj2" fmla="val 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r">
              <a:defRPr/>
            </a:pPr>
            <a:endParaRPr lang="ru-RU">
              <a:latin typeface="Times New Roman Cyr" charset="-52"/>
            </a:endParaRPr>
          </a:p>
        </p:txBody>
      </p:sp>
      <p:sp>
        <p:nvSpPr>
          <p:cNvPr id="14339" name="Стрелка вниз 4"/>
          <p:cNvSpPr>
            <a:spLocks noChangeArrowheads="1"/>
          </p:cNvSpPr>
          <p:nvPr/>
        </p:nvSpPr>
        <p:spPr bwMode="auto">
          <a:xfrm>
            <a:off x="862013" y="2349500"/>
            <a:ext cx="1152525" cy="2298700"/>
          </a:xfrm>
          <a:prstGeom prst="downArrow">
            <a:avLst>
              <a:gd name="adj1" fmla="val 50000"/>
              <a:gd name="adj2" fmla="val 49982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ru-RU" altLang="ru-RU" sz="2400">
              <a:latin typeface="Times New Roman Cyr" panose="02020603050405020304" pitchFamily="18" charset="0"/>
            </a:endParaRPr>
          </a:p>
        </p:txBody>
      </p:sp>
      <p:graphicFrame>
        <p:nvGraphicFramePr>
          <p:cNvPr id="14340" name="Диаграмма 5"/>
          <p:cNvGraphicFramePr>
            <a:graphicFrameLocks/>
          </p:cNvGraphicFramePr>
          <p:nvPr/>
        </p:nvGraphicFramePr>
        <p:xfrm>
          <a:off x="2505075" y="3090863"/>
          <a:ext cx="6510338" cy="348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r:id="rId3" imgW="6511092" imgH="3487214" progId="Excel.Chart.8">
                  <p:embed/>
                </p:oleObj>
              </mc:Choice>
              <mc:Fallback>
                <p:oleObj r:id="rId3" imgW="6511092" imgH="3487214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3090863"/>
                        <a:ext cx="6510338" cy="348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2771775" y="404813"/>
            <a:ext cx="60706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500" i="1">
                <a:latin typeface="Times New Roman Cyr" panose="02020603050405020304" pitchFamily="18" charset="0"/>
              </a:rPr>
              <a:t>ч1.14.43 </a:t>
            </a:r>
            <a:r>
              <a:rPr lang="ru-RU" altLang="ru-RU" sz="1500" b="0" i="1">
                <a:latin typeface="Times New Roman Cyr" panose="02020603050405020304" pitchFamily="18" charset="0"/>
              </a:rPr>
              <a:t>Нарушение изготовителем, исполнителем (лицом, выполняющим функции иностранного изготовителя), продавцом требований технических регламентов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500" i="1">
                <a:latin typeface="Times New Roman Cyr" panose="02020603050405020304" pitchFamily="18" charset="0"/>
              </a:rPr>
              <a:t>ч.2 14.43 </a:t>
            </a:r>
            <a:r>
              <a:rPr lang="ru-RU" altLang="ru-RU" sz="1500" b="0" i="1">
                <a:latin typeface="Times New Roman Cyr" panose="02020603050405020304" pitchFamily="18" charset="0"/>
              </a:rPr>
              <a:t>Действия, предусмотренные частью 1 настоящей статьи, повлекшие причинение вреда жизни или здоровью гражда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500" i="1">
                <a:latin typeface="Times New Roman Cyr" panose="02020603050405020304" pitchFamily="18" charset="0"/>
              </a:rPr>
              <a:t>ст.14.44 </a:t>
            </a:r>
            <a:r>
              <a:rPr lang="ru-RU" altLang="ru-RU" sz="1500" b="0" i="1">
                <a:latin typeface="Times New Roman Cyr" panose="02020603050405020304" pitchFamily="18" charset="0"/>
              </a:rPr>
              <a:t>Недостоверное декларирование соответствия продукции,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500" b="0" i="1">
                <a:latin typeface="Times New Roman Cyr" panose="02020603050405020304" pitchFamily="18" charset="0"/>
              </a:rPr>
              <a:t>ст. 14.45 Реализация без сведений о сертификате, о декларации соответствия)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500" i="1">
                <a:latin typeface="Times New Roman Cyr" panose="02020603050405020304" pitchFamily="18" charset="0"/>
              </a:rPr>
              <a:t>Ст. 14.46 </a:t>
            </a:r>
            <a:r>
              <a:rPr lang="ru-RU" altLang="ru-RU" sz="1500" b="0" i="1">
                <a:latin typeface="Times New Roman Cyr" panose="02020603050405020304" pitchFamily="18" charset="0"/>
              </a:rPr>
              <a:t>Нарушение порядка маркировки продукции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500" i="1">
                <a:latin typeface="Times New Roman Cyr" panose="02020603050405020304" pitchFamily="18" charset="0"/>
              </a:rPr>
              <a:t>ч. 15 ст. 19.5 </a:t>
            </a:r>
            <a:r>
              <a:rPr lang="ru-RU" altLang="ru-RU" sz="1500" b="0" i="1">
                <a:latin typeface="Times New Roman Cyr" panose="02020603050405020304" pitchFamily="18" charset="0"/>
              </a:rPr>
              <a:t>Невыполнение предписания за соблюдением требований ТР/ТС 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395288" y="2728913"/>
            <a:ext cx="2087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 Cyr" panose="02020603050405020304" pitchFamily="18" charset="0"/>
              </a:rPr>
              <a:t>Управлением внесено </a:t>
            </a: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214313" y="4149725"/>
            <a:ext cx="24479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 Cyr" panose="02020603050405020304" pitchFamily="18" charset="0"/>
              </a:rPr>
              <a:t>81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 Cyr" panose="02020603050405020304" pitchFamily="18" charset="0"/>
              </a:rPr>
              <a:t>представление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b="0">
                <a:latin typeface="Times New Roman Cyr" panose="02020603050405020304" pitchFamily="18" charset="0"/>
              </a:rPr>
              <a:t>об устранении причин и условий, способствовавших совершению административного правонарушения </a:t>
            </a: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>
          <a:xfrm>
            <a:off x="468313" y="620713"/>
            <a:ext cx="8229600" cy="53340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2200" b="1" i="1" dirty="0" smtClean="0"/>
          </a:p>
          <a:p>
            <a:pPr marL="0" indent="0" algn="ctr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2400" b="1" dirty="0" smtClean="0"/>
          </a:p>
          <a:p>
            <a:pPr marL="0" indent="0" algn="ctr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2400" b="1" dirty="0"/>
          </a:p>
          <a:p>
            <a:pPr marL="0" indent="0" algn="ctr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400" b="1" dirty="0" smtClean="0"/>
              <a:t>В </a:t>
            </a:r>
            <a:r>
              <a:rPr lang="ru-RU" sz="2400" b="1" dirty="0"/>
              <a:t>рамках профилактики предупреждения нарушений, </a:t>
            </a:r>
            <a:r>
              <a:rPr lang="ru-RU" sz="2400" b="1" dirty="0" smtClean="0"/>
              <a:t>в </a:t>
            </a:r>
            <a:r>
              <a:rPr lang="ru-RU" sz="2400" b="1" dirty="0"/>
              <a:t>сети «Интернет» в открытом доступе на официальном сайте </a:t>
            </a:r>
            <a:r>
              <a:rPr lang="ru-RU" sz="2400" b="1" dirty="0" smtClean="0"/>
              <a:t>Роспотребнадзора</a:t>
            </a:r>
          </a:p>
          <a:p>
            <a:pPr marL="0" indent="0" algn="ctr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</a:t>
            </a:r>
            <a:r>
              <a:rPr lang="ru-RU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://rospotrebnadzor.ru</a:t>
            </a:r>
            <a:r>
              <a:rPr lang="ru-RU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/</a:t>
            </a:r>
            <a:endParaRPr lang="ru-RU" sz="3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400" b="1" dirty="0" smtClean="0"/>
              <a:t> </a:t>
            </a:r>
            <a:r>
              <a:rPr lang="ru-RU" sz="2400" b="1" dirty="0"/>
              <a:t>размещены перечни актов, содержащих обязательные требования, соблюдение которых оценивается при проведении мероприятий по контролю при осуществлении федерального государственного надзора в области защиты прав потребителей и федерального государственного санитарно-эпидемиологического надзора.  </a:t>
            </a: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2200" b="1" i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RPN860507\Desktop\i5468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88913"/>
            <a:ext cx="309086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6600" y="981075"/>
            <a:ext cx="5891213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ru-RU" sz="3200" kern="0" dirty="0">
                <a:latin typeface="Times New Roman"/>
                <a:ea typeface="+mj-ea"/>
                <a:cs typeface="+mj-cs"/>
              </a:rPr>
              <a:t>С 01 января 2017 года внесены существенные изменения в </a:t>
            </a:r>
          </a:p>
          <a:p>
            <a:pPr algn="ctr" defTabSz="762000">
              <a:defRPr/>
            </a:pPr>
            <a:r>
              <a:rPr lang="ru-RU" sz="3200" kern="0" dirty="0">
                <a:latin typeface="Times New Roman"/>
                <a:ea typeface="+mj-ea"/>
                <a:cs typeface="+mj-cs"/>
              </a:rPr>
              <a:t>«Закон о защите прав юридических лиц и индивидуальных предпринимателей при осуществлении государственного контроля (надзора) и муниципального контроля»</a:t>
            </a:r>
            <a:endParaRPr lang="ru-RU" sz="3200" b="0" kern="0" dirty="0">
              <a:latin typeface="Times New Roman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ru-RU" altLang="ru-RU" sz="2800" b="1" smtClean="0">
                <a:solidFill>
                  <a:schemeClr val="tx1"/>
                </a:solidFill>
              </a:rPr>
              <a:t>Основные новеллы закона с 01 января 2017 года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8229600" cy="5334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ru-RU" sz="1800" b="1" smtClean="0"/>
              <a:t>Мероприятия по профилактике нарушений юридическими лицами и индивидуальными предпринимателями обязательных требований </a:t>
            </a:r>
          </a:p>
          <a:p>
            <a:pPr>
              <a:lnSpc>
                <a:spcPct val="90000"/>
              </a:lnSpc>
            </a:pPr>
            <a:endParaRPr lang="ru-RU" altLang="ru-RU" sz="1800" b="1" smtClean="0"/>
          </a:p>
          <a:p>
            <a:pPr algn="ctr">
              <a:lnSpc>
                <a:spcPct val="90000"/>
              </a:lnSpc>
            </a:pPr>
            <a:r>
              <a:rPr lang="ru-RU" altLang="ru-RU" sz="1800" b="1" smtClean="0"/>
              <a:t>Контроль без взаимодействия с юридическими лицами и индивидуальными предпринимателями </a:t>
            </a:r>
          </a:p>
          <a:p>
            <a:pPr>
              <a:lnSpc>
                <a:spcPct val="90000"/>
              </a:lnSpc>
            </a:pPr>
            <a:endParaRPr lang="ru-RU" altLang="ru-RU" sz="1800" b="1" smtClean="0"/>
          </a:p>
          <a:p>
            <a:pPr algn="ctr">
              <a:lnSpc>
                <a:spcPct val="90000"/>
              </a:lnSpc>
            </a:pPr>
            <a:r>
              <a:rPr lang="ru-RU" altLang="ru-RU" sz="1800" b="1" smtClean="0"/>
              <a:t>Предварительная  проверка </a:t>
            </a:r>
          </a:p>
          <a:p>
            <a:pPr algn="ctr">
              <a:lnSpc>
                <a:spcPct val="90000"/>
              </a:lnSpc>
            </a:pPr>
            <a:endParaRPr lang="ru-RU" altLang="ru-RU" sz="1800" b="1" smtClean="0"/>
          </a:p>
          <a:p>
            <a:pPr algn="ctr">
              <a:lnSpc>
                <a:spcPct val="90000"/>
              </a:lnSpc>
            </a:pPr>
            <a:r>
              <a:rPr lang="ru-RU" altLang="ru-RU" sz="1800" b="1" smtClean="0"/>
              <a:t>Обязательность претензионных процедур заявителя - гражданина</a:t>
            </a:r>
          </a:p>
          <a:p>
            <a:pPr algn="ctr">
              <a:lnSpc>
                <a:spcPct val="90000"/>
              </a:lnSpc>
            </a:pPr>
            <a:endParaRPr lang="ru-RU" altLang="ru-RU" sz="1800" b="1" smtClean="0"/>
          </a:p>
          <a:p>
            <a:pPr algn="ctr">
              <a:lnSpc>
                <a:spcPct val="90000"/>
              </a:lnSpc>
            </a:pPr>
            <a:r>
              <a:rPr lang="ru-RU" altLang="ru-RU" sz="1800" b="1" smtClean="0"/>
              <a:t>Новые основания для проведения внеплановых проверок </a:t>
            </a:r>
          </a:p>
          <a:p>
            <a:pPr algn="ctr">
              <a:lnSpc>
                <a:spcPct val="90000"/>
              </a:lnSpc>
            </a:pPr>
            <a:endParaRPr lang="ru-RU" altLang="ru-RU" sz="1800" b="1" smtClean="0"/>
          </a:p>
          <a:p>
            <a:pPr algn="ctr">
              <a:lnSpc>
                <a:spcPct val="90000"/>
              </a:lnSpc>
            </a:pPr>
            <a:r>
              <a:rPr lang="ru-RU" altLang="ru-RU" sz="1800" b="1" smtClean="0"/>
              <a:t>Мероприятия проводимые в случае невозможности проведения проверки  </a:t>
            </a:r>
          </a:p>
          <a:p>
            <a:pPr algn="ctr">
              <a:lnSpc>
                <a:spcPct val="90000"/>
              </a:lnSpc>
            </a:pPr>
            <a:endParaRPr lang="ru-RU" altLang="ru-RU" sz="1800" b="1" smtClean="0"/>
          </a:p>
          <a:p>
            <a:pPr algn="ctr">
              <a:lnSpc>
                <a:spcPct val="90000"/>
              </a:lnSpc>
            </a:pPr>
            <a:r>
              <a:rPr lang="ru-RU" altLang="ru-RU" sz="1800" b="1" smtClean="0"/>
              <a:t>Новый вид контроля– «контрольная закупка» </a:t>
            </a:r>
          </a:p>
          <a:p>
            <a:pPr algn="ctr">
              <a:lnSpc>
                <a:spcPct val="90000"/>
              </a:lnSpc>
            </a:pPr>
            <a:endParaRPr lang="ru-RU" altLang="ru-RU" sz="1800" b="1" smtClean="0"/>
          </a:p>
          <a:p>
            <a:pPr algn="ctr">
              <a:lnSpc>
                <a:spcPct val="90000"/>
              </a:lnSpc>
            </a:pPr>
            <a:r>
              <a:rPr lang="ru-RU" altLang="ru-RU" sz="1800" b="1" smtClean="0"/>
              <a:t>Новые понятия «Индикаторы риска»  </a:t>
            </a:r>
          </a:p>
          <a:p>
            <a:pPr>
              <a:lnSpc>
                <a:spcPct val="90000"/>
              </a:lnSpc>
            </a:pPr>
            <a:endParaRPr lang="ru-RU" altLang="ru-RU" sz="1800" b="1" smtClean="0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2124075" y="1196975"/>
            <a:ext cx="6861175" cy="1008063"/>
          </a:xfrm>
        </p:spPr>
        <p:txBody>
          <a:bodyPr/>
          <a:lstStyle/>
          <a:p>
            <a:r>
              <a:rPr lang="ru-RU" altLang="ru-RU" sz="1800" b="1" smtClean="0">
                <a:solidFill>
                  <a:schemeClr val="tx1"/>
                </a:solidFill>
                <a:latin typeface="Arial Black" panose="020B0A04020102020204" pitchFamily="34" charset="0"/>
              </a:rPr>
              <a:t>Виды мероприятий по </a:t>
            </a:r>
            <a:r>
              <a:rPr lang="ru-RU" altLang="ru-RU" sz="1800" b="1" u="sng" smtClean="0">
                <a:solidFill>
                  <a:schemeClr val="tx1"/>
                </a:solidFill>
                <a:latin typeface="Arial Black" panose="020B0A04020102020204" pitchFamily="34" charset="0"/>
              </a:rPr>
              <a:t>профилактике </a:t>
            </a:r>
            <a:r>
              <a:rPr lang="ru-RU" altLang="ru-RU" sz="1800" b="1" smtClean="0">
                <a:solidFill>
                  <a:schemeClr val="tx1"/>
                </a:solidFill>
                <a:latin typeface="Arial Black" panose="020B0A04020102020204" pitchFamily="34" charset="0"/>
              </a:rPr>
              <a:t>нарушений юридическими лицами и индивидуальными предпринимателями обязательных требований</a:t>
            </a:r>
            <a:r>
              <a:rPr lang="ru-RU" altLang="ru-RU" sz="1800" b="1" smtClean="0">
                <a:latin typeface="Arial Black" panose="020B0A04020102020204" pitchFamily="34" charset="0"/>
              </a:rPr>
              <a:t> </a:t>
            </a:r>
            <a:br>
              <a:rPr lang="ru-RU" altLang="ru-RU" sz="1800" b="1" smtClean="0">
                <a:latin typeface="Arial Black" panose="020B0A04020102020204" pitchFamily="34" charset="0"/>
              </a:rPr>
            </a:br>
            <a:endParaRPr lang="ru-RU" altLang="ru-RU" sz="1800" b="1" smtClean="0">
              <a:latin typeface="Arial Black" panose="020B0A04020102020204" pitchFamily="34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ru-RU" sz="1800" b="1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1800" b="1" dirty="0" smtClean="0"/>
          </a:p>
          <a:p>
            <a:pPr>
              <a:lnSpc>
                <a:spcPct val="90000"/>
              </a:lnSpc>
              <a:defRPr/>
            </a:pPr>
            <a:r>
              <a:rPr lang="ru-RU" sz="1800" b="1" dirty="0" smtClean="0"/>
              <a:t>Размещение на официальных сайтах в сети «Интернет» перечней нормативных документов или их частей </a:t>
            </a:r>
          </a:p>
          <a:p>
            <a:pPr>
              <a:lnSpc>
                <a:spcPct val="90000"/>
              </a:lnSpc>
              <a:defRPr/>
            </a:pPr>
            <a:endParaRPr lang="ru-RU" sz="1800" b="1" dirty="0" smtClean="0"/>
          </a:p>
          <a:p>
            <a:pPr>
              <a:lnSpc>
                <a:spcPct val="90000"/>
              </a:lnSpc>
              <a:defRPr/>
            </a:pPr>
            <a:r>
              <a:rPr lang="ru-RU" sz="1800" b="1" dirty="0" smtClean="0"/>
              <a:t>Информирование по вопросам соблюдения обязательных требований, работа через средства массовой информации </a:t>
            </a:r>
          </a:p>
          <a:p>
            <a:pPr>
              <a:lnSpc>
                <a:spcPct val="90000"/>
              </a:lnSpc>
              <a:defRPr/>
            </a:pPr>
            <a:endParaRPr lang="ru-RU" sz="1800" b="1" dirty="0" smtClean="0"/>
          </a:p>
          <a:p>
            <a:pPr>
              <a:lnSpc>
                <a:spcPct val="90000"/>
              </a:lnSpc>
              <a:defRPr/>
            </a:pPr>
            <a:r>
              <a:rPr lang="ru-RU" sz="1800" b="1" dirty="0" smtClean="0"/>
              <a:t>Обобщение практики  надзора </a:t>
            </a:r>
          </a:p>
          <a:p>
            <a:pPr>
              <a:lnSpc>
                <a:spcPct val="90000"/>
              </a:lnSpc>
              <a:defRPr/>
            </a:pPr>
            <a:endParaRPr lang="ru-RU" sz="1800" b="1" dirty="0" smtClean="0"/>
          </a:p>
          <a:p>
            <a:pPr>
              <a:lnSpc>
                <a:spcPct val="90000"/>
              </a:lnSpc>
              <a:defRPr/>
            </a:pPr>
            <a:r>
              <a:rPr lang="ru-RU" sz="1800" b="1" dirty="0" smtClean="0"/>
              <a:t>Выдача предостережений о недопустимости нарушения обязательных требований </a:t>
            </a:r>
          </a:p>
          <a:p>
            <a:pPr>
              <a:lnSpc>
                <a:spcPct val="90000"/>
              </a:lnSpc>
              <a:defRPr/>
            </a:pPr>
            <a:endParaRPr lang="ru-RU" sz="1800" b="1" dirty="0" smtClean="0"/>
          </a:p>
          <a:p>
            <a:pPr>
              <a:lnSpc>
                <a:spcPct val="90000"/>
              </a:lnSpc>
              <a:defRPr/>
            </a:pPr>
            <a:endParaRPr lang="ru-RU" sz="1800" b="1" dirty="0" smtClean="0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-1363663"/>
            <a:ext cx="7561263" cy="935038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FFFF99"/>
                </a:solidFill>
              </a:rPr>
              <a:t/>
            </a:r>
            <a:br>
              <a:rPr lang="ru-RU" altLang="ru-RU" sz="2800" b="1" i="1" smtClean="0">
                <a:solidFill>
                  <a:srgbClr val="FFFF99"/>
                </a:solidFill>
              </a:rPr>
            </a:br>
            <a:endParaRPr lang="ru-RU" altLang="ru-RU" sz="2800" b="1" i="1" smtClean="0">
              <a:solidFill>
                <a:srgbClr val="000000"/>
              </a:solidFill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-252413" y="452438"/>
            <a:ext cx="7632701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50825" y="260350"/>
            <a:ext cx="8516938" cy="180498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готовящихся нарушениях,  о признаках нарушений обязательных требований, 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в ходе реализации мероприятий по контролю, осуществляемых без взаимодействия с ЮЛ, ИП, либо содержащихся в поступивших обращениях и заявлениях, в т.ч. от органов </a:t>
            </a:r>
            <a:r>
              <a:rPr lang="ru-RU" alt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власти, органов МСУ, из средств массовой информации 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8738" y="2420938"/>
            <a:ext cx="8961437" cy="1420812"/>
          </a:xfrm>
          <a:prstGeom prst="flowChartAlternateProcess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подтвержденные данные о том, что нарушение обязательных требований, причинило вред жизни, здоровью граждан, создало угрозу причинения вреда, и если ЮЛ, ИП ранее не привлекались к ответственности за нарушение соответствующих требований</a:t>
            </a:r>
            <a:endParaRPr lang="ru-RU" altLang="ru-RU" sz="2000" dirty="0" smtClean="0"/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496888" y="4040188"/>
            <a:ext cx="8101012" cy="2703512"/>
          </a:xfrm>
          <a:prstGeom prst="flowChartPunchedTap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орган государственного контроля (надзора), объявляет ЮЛ, ИП предостережение о недопустимости нарушения </a:t>
            </a: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обязательных требований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Управлением направлено в адрес хозяйствующих субъектов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71 предостережение </a:t>
            </a:r>
            <a:endParaRPr lang="ru-RU" sz="2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100513" y="2127250"/>
            <a:ext cx="71913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164013" y="3806825"/>
            <a:ext cx="590550" cy="701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229600" cy="38862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altLang="ru-RU" sz="2400" b="1" smtClean="0"/>
              <a:t>вводится обязательный предварительный претензионный порядок обращения потребителя с соответствующими требованиями непосредственно к хозяйствующем субъекту до обращения в Роспотребнадзор</a:t>
            </a:r>
            <a:r>
              <a:rPr lang="ru-RU" altLang="ru-RU" sz="2400" smtClean="0"/>
              <a:t>;</a:t>
            </a:r>
          </a:p>
          <a:p>
            <a:pPr algn="just">
              <a:lnSpc>
                <a:spcPct val="80000"/>
              </a:lnSpc>
            </a:pPr>
            <a:endParaRPr lang="ru-RU" altLang="ru-RU" sz="2400" smtClean="0"/>
          </a:p>
          <a:p>
            <a:pPr algn="just">
              <a:lnSpc>
                <a:spcPct val="80000"/>
              </a:lnSpc>
            </a:pPr>
            <a:r>
              <a:rPr lang="ru-RU" altLang="ru-RU" sz="2400" b="1" smtClean="0"/>
              <a:t>в случае, если изложенная в обращении или заявлении информация может являться основанием для проведения внеплановой проверки, должностное лицо органа государственного контроля (надзора) при наличии у него обоснованных сомнений в авторстве обращения или заявления обязано принять разумные меры к установлению обратившегося лица;</a:t>
            </a:r>
          </a:p>
          <a:p>
            <a:pPr>
              <a:lnSpc>
                <a:spcPct val="80000"/>
              </a:lnSpc>
            </a:pPr>
            <a:endParaRPr lang="ru-RU" altLang="ru-RU" sz="2400" b="1" smtClean="0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785225" cy="61214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altLang="ru-RU" sz="2800" smtClean="0"/>
              <a:t>    </a:t>
            </a:r>
            <a:r>
              <a:rPr lang="ru-RU" altLang="ru-RU" sz="2400" b="1" smtClean="0"/>
              <a:t>запрещено истребование от юридического лица, индивидуального предпринимателя при проведении выездной проверки документов и (или) информации, которые были представлены ими в ходе проведения документарной проверки</a:t>
            </a:r>
            <a:r>
              <a:rPr lang="ru-RU" altLang="ru-RU" sz="2400" smtClean="0"/>
              <a:t>;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400" smtClean="0"/>
          </a:p>
          <a:p>
            <a:pPr algn="just">
              <a:lnSpc>
                <a:spcPct val="80000"/>
              </a:lnSpc>
            </a:pPr>
            <a:r>
              <a:rPr lang="ru-RU" altLang="ru-RU" sz="2400" smtClean="0"/>
              <a:t>    </a:t>
            </a:r>
            <a:r>
              <a:rPr lang="ru-RU" altLang="ru-RU" sz="2400" b="1" smtClean="0"/>
              <a:t>запрещено требовать от юридического лица, индивидуального предпринимателя представления документов и (или) информации, включая разрешительные документы, имеющиеся в распоряжении иных государственных органов, органов местного самоуправления либо подведомственных государственным органам или органам местного самоуправления организаций;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400" b="1" smtClean="0"/>
          </a:p>
          <a:p>
            <a:pPr algn="just">
              <a:lnSpc>
                <a:spcPct val="80000"/>
              </a:lnSpc>
            </a:pPr>
            <a:r>
              <a:rPr lang="ru-RU" altLang="ru-RU" sz="2400" b="1" smtClean="0"/>
              <a:t>не вправе требовать от юридического лица, индивидуального предпринимателя представления документов, информации до даты начала проведения проверки.</a:t>
            </a: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-1363663"/>
            <a:ext cx="7561263" cy="935038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FFFF99"/>
                </a:solidFill>
              </a:rPr>
              <a:t/>
            </a:r>
            <a:br>
              <a:rPr lang="ru-RU" altLang="ru-RU" sz="2800" b="1" i="1" smtClean="0">
                <a:solidFill>
                  <a:srgbClr val="FFFF99"/>
                </a:solidFill>
              </a:rPr>
            </a:br>
            <a:endParaRPr lang="ru-RU" altLang="ru-RU" sz="2800" b="1" i="1" smtClean="0">
              <a:solidFill>
                <a:srgbClr val="000000"/>
              </a:solidFill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68313" y="611188"/>
            <a:ext cx="7632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52413" y="282575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>
              <a:spcBef>
                <a:spcPct val="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В случаях, если проведение плановой или внеплановой выездной проверки оказалось невозможным в связи с: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66713" y="1616075"/>
            <a:ext cx="2889250" cy="214630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</a:rPr>
              <a:t>отсутствием ИП, его уполномоченного представителя, руководителя или </a:t>
            </a:r>
          </a:p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</a:rPr>
              <a:t>иного должностного лица ЮЛ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349625" y="1674813"/>
            <a:ext cx="2660650" cy="14636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</a:rPr>
              <a:t>фактическим неосуществлением деятельности ЮЛ, ИП</a:t>
            </a:r>
            <a:endParaRPr lang="ru-RU" sz="2000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173788" y="1085850"/>
            <a:ext cx="2894012" cy="28606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rgbClr val="000000"/>
                </a:solidFill>
              </a:rPr>
              <a:t>иными действиями (бездействием) ИП, его уполномоченного представителя; руководителя или иного должностного лица ЮЛ, повлекшими невозможность проведения проверки</a:t>
            </a:r>
            <a:endParaRPr lang="ru-RU" sz="1800" dirty="0"/>
          </a:p>
        </p:txBody>
      </p:sp>
      <p:sp>
        <p:nvSpPr>
          <p:cNvPr id="22536" name="Прямоугольник 10"/>
          <p:cNvSpPr>
            <a:spLocks noChangeArrowheads="1"/>
          </p:cNvSpPr>
          <p:nvPr/>
        </p:nvSpPr>
        <p:spPr bwMode="auto">
          <a:xfrm>
            <a:off x="681038" y="3997325"/>
            <a:ext cx="58118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ru-RU" altLang="ru-RU" sz="2400">
              <a:latin typeface="Times New Roman Cyr" panose="02020603050405020304" pitchFamily="18" charset="0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57225" y="4016375"/>
            <a:ext cx="7534275" cy="1016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должностное лицо органа государственного контроля (надзора) составляет акт о невозможности проведения проверки с указанием причин невозможности ее проведения </a:t>
            </a:r>
            <a:endParaRPr lang="ru-RU" altLang="ru-RU" sz="2000" dirty="0" smtClean="0">
              <a:solidFill>
                <a:srgbClr val="000000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95250" y="3525838"/>
            <a:ext cx="481013" cy="1057275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195763" y="3298825"/>
            <a:ext cx="484187" cy="64293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Выгнутая вправо стрелка 22"/>
          <p:cNvSpPr/>
          <p:nvPr/>
        </p:nvSpPr>
        <p:spPr>
          <a:xfrm>
            <a:off x="8316913" y="3795713"/>
            <a:ext cx="549275" cy="871537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275138" y="5094288"/>
            <a:ext cx="431800" cy="4318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441325" y="5683250"/>
            <a:ext cx="8424863" cy="922338"/>
          </a:xfrm>
          <a:prstGeom prst="flowChart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 indent="3429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 мес.  со дня составления акта ДЛ вправе принять решение о проведении в отношении такого ЮЛ, ИП плановой или внеплановой выездной проверки без предварительного уведомления ЮЛ, ИП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pPr>
              <a:defRPr/>
            </a:pPr>
            <a:fld id="{E2372E82-6639-45F6-A04D-DE829F78ABF7}" type="slidenum">
              <a:rPr lang="ru-RU" altLang="ru-RU" sz="1800" smtClean="0">
                <a:solidFill>
                  <a:srgbClr val="D5EAF5"/>
                </a:solidFill>
                <a:latin typeface="Times New Roman" panose="02020603050405020304" pitchFamily="18" charset="0"/>
              </a:rPr>
              <a:pPr>
                <a:defRPr/>
              </a:pPr>
              <a:t>2</a:t>
            </a:fld>
            <a:endParaRPr lang="ru-RU" altLang="ru-RU" sz="1800" smtClean="0">
              <a:solidFill>
                <a:srgbClr val="D5EAF5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627784" y="1052736"/>
            <a:ext cx="6048672" cy="2592288"/>
          </a:xfrm>
          <a:prstGeom prst="wedgeRoundRectCallout">
            <a:avLst/>
          </a:prstGeom>
          <a:solidFill>
            <a:srgbClr val="FFC000"/>
          </a:solidFill>
          <a:ln w="38100">
            <a:noFill/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ru-RU" dirty="0">
                <a:solidFill>
                  <a:srgbClr val="C00000"/>
                </a:solidFill>
              </a:rPr>
              <a:t>Что нам требуется сегодня? Это </a:t>
            </a:r>
            <a:r>
              <a:rPr lang="ru-RU" dirty="0" err="1">
                <a:solidFill>
                  <a:srgbClr val="C00000"/>
                </a:solidFill>
              </a:rPr>
              <a:t>проактивный</a:t>
            </a:r>
            <a:r>
              <a:rPr lang="ru-RU" dirty="0">
                <a:solidFill>
                  <a:srgbClr val="C00000"/>
                </a:solidFill>
              </a:rPr>
              <a:t>, а не реактивный надзор.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А.Ю.Попова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</a:t>
            </a:r>
          </a:p>
          <a:p>
            <a:pPr algn="r"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Руководитель Роспотребнадзора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4102" name="TextBox 1"/>
          <p:cNvSpPr txBox="1">
            <a:spLocks noChangeArrowheads="1"/>
          </p:cNvSpPr>
          <p:nvPr/>
        </p:nvSpPr>
        <p:spPr bwMode="auto">
          <a:xfrm>
            <a:off x="684213" y="4724400"/>
            <a:ext cx="82089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Times New Roman Cyr" panose="02020603050405020304" pitchFamily="18" charset="0"/>
              </a:rPr>
              <a:t>* Проактивный надзор - нацеленный на идентификацию наиболее существенных рисков в деятельности организаций и профилактику проблем на ранней стадии их возникновения.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1"/>
          <p:cNvSpPr txBox="1">
            <a:spLocks noChangeArrowheads="1"/>
          </p:cNvSpPr>
          <p:nvPr/>
        </p:nvSpPr>
        <p:spPr bwMode="auto">
          <a:xfrm>
            <a:off x="2916238" y="4365625"/>
            <a:ext cx="63007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5400" i="1">
                <a:latin typeface="Monotype Corsiva" panose="03010101010201010101" pitchFamily="66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трелка вниз 1"/>
          <p:cNvSpPr>
            <a:spLocks noChangeArrowheads="1"/>
          </p:cNvSpPr>
          <p:nvPr/>
        </p:nvSpPr>
        <p:spPr bwMode="auto">
          <a:xfrm>
            <a:off x="0" y="1628775"/>
            <a:ext cx="4067175" cy="4854575"/>
          </a:xfrm>
          <a:prstGeom prst="downArrow">
            <a:avLst>
              <a:gd name="adj1" fmla="val 50000"/>
              <a:gd name="adj2" fmla="val 5001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ru-RU" altLang="ru-RU" sz="2400">
              <a:latin typeface="Times New Roman Cyr" panose="02020603050405020304" pitchFamily="18" charset="0"/>
            </a:endParaRPr>
          </a:p>
        </p:txBody>
      </p:sp>
      <p:graphicFrame>
        <p:nvGraphicFramePr>
          <p:cNvPr id="5123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590925" y="-74613"/>
          <a:ext cx="5280025" cy="3625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r:id="rId3" imgW="5279594" imgH="3627434" progId="Excel.Chart.8">
                  <p:embed/>
                </p:oleObj>
              </mc:Choice>
              <mc:Fallback>
                <p:oleObj r:id="rId3" imgW="5279594" imgH="3627434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-74613"/>
                        <a:ext cx="5280025" cy="3625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8BA3D71-A0B9-44DE-BC60-0F4039D7D186}" type="slidenum">
              <a:rPr lang="ru-RU" altLang="ru-RU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37798"/>
            <a:ext cx="7488832" cy="3162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8"/>
          <p:cNvGraphicFramePr>
            <a:graphicFrameLocks noChangeAspect="1"/>
          </p:cNvGraphicFramePr>
          <p:nvPr/>
        </p:nvGraphicFramePr>
        <p:xfrm>
          <a:off x="-303213" y="1217613"/>
          <a:ext cx="9258301" cy="542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3" imgW="9260627" imgH="5425910" progId="Excel.Chart.8">
                  <p:embed/>
                </p:oleObj>
              </mc:Choice>
              <mc:Fallback>
                <p:oleObj r:id="rId3" imgW="9260627" imgH="5425910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3213" y="1217613"/>
                        <a:ext cx="9258301" cy="542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8888" y="2603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altLang="ru-RU" sz="3000" b="1" i="1" dirty="0" smtClean="0">
                <a:solidFill>
                  <a:schemeClr val="tx2">
                    <a:lumMod val="50000"/>
                  </a:schemeClr>
                </a:solidFill>
              </a:rPr>
              <a:t>Структура внеплановых проверок</a:t>
            </a:r>
            <a:br>
              <a:rPr lang="ru-RU" altLang="ru-RU" sz="30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altLang="ru-RU" sz="3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3000" b="1" i="1" dirty="0" smtClean="0">
                <a:solidFill>
                  <a:schemeClr val="tx2">
                    <a:lumMod val="50000"/>
                  </a:schemeClr>
                </a:solidFill>
              </a:rPr>
              <a:t>в 1 полугодии 2017 года</a:t>
            </a:r>
            <a:br>
              <a:rPr lang="ru-RU" altLang="ru-RU" sz="30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3000" dirty="0" smtClean="0">
                <a:solidFill>
                  <a:schemeClr val="tx2">
                    <a:lumMod val="50000"/>
                  </a:schemeClr>
                </a:solidFill>
              </a:rPr>
              <a:t>всего проведено </a:t>
            </a:r>
            <a:r>
              <a:rPr lang="ru-RU" altLang="ru-RU" sz="3000" b="1" i="1" dirty="0" smtClean="0">
                <a:solidFill>
                  <a:schemeClr val="tx2">
                    <a:lumMod val="50000"/>
                  </a:schemeClr>
                </a:solidFill>
              </a:rPr>
              <a:t>855</a:t>
            </a:r>
            <a:endParaRPr lang="ru-RU" sz="3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612900" y="209550"/>
            <a:ext cx="7416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dirty="0">
                <a:solidFill>
                  <a:schemeClr val="bg2">
                    <a:lumMod val="25000"/>
                  </a:schemeClr>
                </a:solidFill>
                <a:latin typeface="Times New Roman Cyr" charset="-52"/>
              </a:rPr>
              <a:t>Типовые нарушения, выявляемые в сфере защиты прав потребителей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339725" y="2060575"/>
            <a:ext cx="870585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normAutofit lnSpcReduction="10000"/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Courier New" pitchFamily="49" charset="0"/>
              <a:buChar char="o"/>
              <a:defRPr/>
            </a:pPr>
            <a:r>
              <a:rPr lang="ru-RU" sz="1800" b="0" dirty="0" smtClean="0"/>
              <a:t>включение в договор об оказании услуги условий, ущемляющих права потребителей по сравнению с правилами, установленными законами или иными правовыми актами Российской Федерации;</a:t>
            </a:r>
          </a:p>
          <a:p>
            <a:pPr algn="just">
              <a:buFont typeface="Courier New" pitchFamily="49" charset="0"/>
              <a:buChar char="o"/>
              <a:defRPr/>
            </a:pPr>
            <a:r>
              <a:rPr lang="ru-RU" sz="1800" b="0" dirty="0" smtClean="0"/>
              <a:t>отсутствие книги отзывов и предложений;</a:t>
            </a:r>
          </a:p>
          <a:p>
            <a:pPr algn="just">
              <a:buFont typeface="Courier New" pitchFamily="49" charset="0"/>
              <a:buChar char="o"/>
              <a:defRPr/>
            </a:pPr>
            <a:r>
              <a:rPr lang="ru-RU" sz="1800" b="0" dirty="0"/>
              <a:t>отсутствие у продавца товарно-сопроводительной  документации на товар, содержащей по каждому наименованию товара сведения об обязательном подтверждении соответствия согласно законодательству Российской Федерации о техническом </a:t>
            </a:r>
            <a:r>
              <a:rPr lang="ru-RU" sz="1800" b="0" dirty="0" smtClean="0"/>
              <a:t>регулировании</a:t>
            </a:r>
          </a:p>
          <a:p>
            <a:pPr algn="just">
              <a:buFont typeface="Courier New" pitchFamily="49" charset="0"/>
              <a:buChar char="o"/>
              <a:defRPr/>
            </a:pPr>
            <a:r>
              <a:rPr lang="ru-RU" sz="1800" b="0" dirty="0" smtClean="0"/>
              <a:t>не соблюдается альтернативность подсудности, предложения передавать дела в суд только по месту нахождения ответчика;</a:t>
            </a:r>
          </a:p>
          <a:p>
            <a:pPr algn="just">
              <a:buFont typeface="Courier New" pitchFamily="49" charset="0"/>
              <a:buChar char="o"/>
              <a:defRPr/>
            </a:pPr>
            <a:r>
              <a:rPr lang="ru-RU" sz="1800" b="0" dirty="0"/>
              <a:t>не доведение  до сведения покупателей  на вывеске организации  фирменного наименования  (наименование) своей организации, места ее нахождения (адрес) и режима работы либо не предоставление индивидуальным предпринимателем информации о государственной регистрации и наименовании зарегистрировавшего его органа;  не доведены в наглядной и доступной форме Правила; отсутствие у  Продавца  книги отзывов и </a:t>
            </a:r>
            <a:r>
              <a:rPr lang="ru-RU" sz="1800" b="0" dirty="0" smtClean="0"/>
              <a:t>предложений.</a:t>
            </a:r>
          </a:p>
          <a:p>
            <a:pPr algn="just">
              <a:defRPr/>
            </a:pP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6"/>
          <p:cNvSpPr>
            <a:spLocks noChangeArrowheads="1"/>
          </p:cNvSpPr>
          <p:nvPr/>
        </p:nvSpPr>
        <p:spPr bwMode="auto">
          <a:xfrm>
            <a:off x="2916238" y="0"/>
            <a:ext cx="6048375" cy="981075"/>
          </a:xfrm>
          <a:prstGeom prst="roundRect">
            <a:avLst>
              <a:gd name="adj" fmla="val 16667"/>
            </a:avLst>
          </a:prstGeom>
          <a:solidFill>
            <a:srgbClr val="58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571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000" u="sng">
                <a:solidFill>
                  <a:srgbClr val="FFFF00"/>
                </a:solidFill>
                <a:latin typeface="Times New Roman Cyr" panose="02020603050405020304" pitchFamily="18" charset="0"/>
              </a:rPr>
              <a:t>Основные нарушения </a:t>
            </a:r>
            <a:r>
              <a:rPr lang="ru-RU" altLang="ru-RU" sz="2000">
                <a:solidFill>
                  <a:srgbClr val="FFFF00"/>
                </a:solidFill>
                <a:latin typeface="Times New Roman Cyr" panose="02020603050405020304" pitchFamily="18" charset="0"/>
              </a:rPr>
              <a:t>, выявляемые при проверках в сфере оборота пищевых продуктов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3132138" y="1052513"/>
            <a:ext cx="5867400" cy="51133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sz="2000" dirty="0"/>
              <a:t>нарушение условий хранения продукции; нарушение сроков годности продукции;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sz="2000" dirty="0"/>
              <a:t>отсутствие документов, обеспечивающих </a:t>
            </a:r>
            <a:r>
              <a:rPr lang="ru-RU" sz="2000" dirty="0" err="1"/>
              <a:t>прослеживаемость</a:t>
            </a:r>
            <a:r>
              <a:rPr lang="ru-RU" sz="2000" dirty="0"/>
              <a:t> продукции;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sz="2000" dirty="0"/>
              <a:t>ненадлежащая организация и проведение производственного контроля;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sz="2000" dirty="0"/>
              <a:t>нарушение маркировки продукции;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sz="2000" dirty="0"/>
              <a:t>не соблюдение правил личной гигиены персоналом;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sz="2000" dirty="0"/>
              <a:t>нарушение требований к содержанию помещений; отсутствие необходимого набора производственных помещений;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sz="2000" dirty="0"/>
              <a:t>нарушение поточности технологических процессов приготовления блюд;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sz="2000" dirty="0"/>
              <a:t>нарушения требований ТР ТС к продукции по показателям безопасности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8196" name="Picture 2" descr="http://dolmedia.ru/wp-content/uploads/2016/04/%D0%BC%D0%B0%D0%B3%D0%B0%D0%B7%D0%B8%D0%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2565400"/>
            <a:ext cx="30702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810000" y="6172200"/>
            <a:ext cx="1828800" cy="365125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 Cyr" panose="02020603050405020304" pitchFamily="18" charset="0"/>
              </a:defRPr>
            </a:lvl9pPr>
          </a:lstStyle>
          <a:p>
            <a:pPr>
              <a:defRPr/>
            </a:pPr>
            <a:fld id="{250AD103-B556-496A-BBE4-95D65B203297}" type="slidenum">
              <a:rPr lang="ru-RU" altLang="ru-RU" sz="1400" smtClean="0">
                <a:solidFill>
                  <a:srgbClr val="D5EAF5"/>
                </a:solidFill>
                <a:latin typeface="Arial" panose="020B0604020202020204" pitchFamily="34" charset="0"/>
              </a:rPr>
              <a:pPr>
                <a:defRPr/>
              </a:pPr>
              <a:t>7</a:t>
            </a:fld>
            <a:endParaRPr lang="ru-RU" altLang="ru-RU" sz="1400" smtClean="0">
              <a:solidFill>
                <a:srgbClr val="D5EAF5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900113" y="1628775"/>
            <a:ext cx="6696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4767263" y="1547813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50825" y="2420938"/>
            <a:ext cx="8642350" cy="33543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/>
              <a:t>За первое полугодие 2017 года Управлением </a:t>
            </a:r>
          </a:p>
          <a:p>
            <a:pPr algn="ctr">
              <a:defRPr/>
            </a:pPr>
            <a:r>
              <a:rPr lang="ru-RU" sz="2000" dirty="0"/>
              <a:t>составлено </a:t>
            </a:r>
            <a:r>
              <a:rPr lang="ru-RU" sz="2800" dirty="0"/>
              <a:t>2204 протоколов</a:t>
            </a:r>
            <a:r>
              <a:rPr lang="ru-RU" sz="2000" dirty="0"/>
              <a:t> об административных правонарушениях</a:t>
            </a:r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r>
              <a:rPr lang="ru-RU" sz="2000" dirty="0"/>
              <a:t>По результатам рассмотрения вынесено </a:t>
            </a:r>
            <a:r>
              <a:rPr lang="ru-RU" sz="2800" dirty="0"/>
              <a:t>2450 постановлений </a:t>
            </a:r>
          </a:p>
          <a:p>
            <a:pPr algn="ctr">
              <a:defRPr/>
            </a:pPr>
            <a:r>
              <a:rPr lang="ru-RU" sz="2000" dirty="0"/>
              <a:t>о назначении административного наказания, на сумму 24 061 000 рублей</a:t>
            </a:r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r>
              <a:rPr lang="ru-RU" sz="2000" dirty="0"/>
              <a:t>в т.ч. </a:t>
            </a:r>
            <a:r>
              <a:rPr lang="ru-RU" sz="2800" dirty="0"/>
              <a:t>278 </a:t>
            </a:r>
            <a:r>
              <a:rPr lang="ru-RU" sz="2000" dirty="0"/>
              <a:t>постановлений о назначении административного наказания </a:t>
            </a:r>
          </a:p>
          <a:p>
            <a:pPr algn="ctr">
              <a:defRPr/>
            </a:pPr>
            <a:r>
              <a:rPr lang="ru-RU" sz="2800" u="sng" dirty="0"/>
              <a:t>в виде предупреждения</a:t>
            </a:r>
            <a:r>
              <a:rPr lang="ru-RU" sz="2000" dirty="0"/>
              <a:t>.</a:t>
            </a:r>
            <a:endParaRPr lang="ru-RU" dirty="0"/>
          </a:p>
        </p:txBody>
      </p:sp>
      <p:pic>
        <p:nvPicPr>
          <p:cNvPr id="9222" name="Picture 2" descr="G:\Рабочие документы\на доклад\detail_128182f778527aa85d66011859623e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27000"/>
            <a:ext cx="3743325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1628775"/>
            <a:ext cx="4791075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2" descr="G:\Рабочие документы\на доклад\zak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844675"/>
            <a:ext cx="384016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713" y="0"/>
            <a:ext cx="7353300" cy="1628775"/>
          </a:xfrm>
          <a:solidFill>
            <a:srgbClr val="580000"/>
          </a:solidFill>
        </p:spPr>
        <p:txBody>
          <a:bodyPr/>
          <a:lstStyle/>
          <a:p>
            <a:r>
              <a:rPr lang="ru-RU" altLang="ru-RU" sz="3200" b="1" smtClean="0">
                <a:solidFill>
                  <a:srgbClr val="FFFFFF"/>
                </a:solidFill>
              </a:rPr>
              <a:t>Наказания, </a:t>
            </a:r>
            <a:br>
              <a:rPr lang="ru-RU" altLang="ru-RU" sz="3200" b="1" smtClean="0">
                <a:solidFill>
                  <a:srgbClr val="FFFFFF"/>
                </a:solidFill>
              </a:rPr>
            </a:br>
            <a:r>
              <a:rPr lang="ru-RU" altLang="ru-RU" sz="3200" b="1" smtClean="0">
                <a:solidFill>
                  <a:srgbClr val="FFFFFF"/>
                </a:solidFill>
              </a:rPr>
              <a:t>назначенные судами </a:t>
            </a:r>
            <a:br>
              <a:rPr lang="ru-RU" altLang="ru-RU" sz="3200" b="1" smtClean="0">
                <a:solidFill>
                  <a:srgbClr val="FFFFFF"/>
                </a:solidFill>
              </a:rPr>
            </a:br>
            <a:r>
              <a:rPr lang="ru-RU" altLang="ru-RU" sz="3200" b="1" smtClean="0">
                <a:solidFill>
                  <a:srgbClr val="FFFFFF"/>
                </a:solidFill>
              </a:rPr>
              <a:t>за 1 и 2 квартал 2017 года</a:t>
            </a:r>
          </a:p>
        </p:txBody>
      </p:sp>
      <p:graphicFrame>
        <p:nvGraphicFramePr>
          <p:cNvPr id="10245" name="Содержимое 9"/>
          <p:cNvGraphicFramePr>
            <a:graphicFrameLocks noGrp="1"/>
          </p:cNvGraphicFramePr>
          <p:nvPr>
            <p:ph sz="quarter" idx="4294967295"/>
          </p:nvPr>
        </p:nvGraphicFramePr>
        <p:xfrm>
          <a:off x="15875" y="1844675"/>
          <a:ext cx="6416675" cy="478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r:id="rId5" imgW="6413548" imgH="4779678" progId="Excel.Chart.8">
                  <p:embed/>
                </p:oleObj>
              </mc:Choice>
              <mc:Fallback>
                <p:oleObj r:id="rId5" imgW="6413548" imgH="4779678" progId="Excel.Chart.8">
                  <p:embed/>
                  <p:pic>
                    <p:nvPicPr>
                      <p:cNvPr id="0" name="Содержимое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" y="1844675"/>
                        <a:ext cx="6416675" cy="478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Box 2"/>
          <p:cNvSpPr txBox="1">
            <a:spLocks noChangeArrowheads="1"/>
          </p:cNvSpPr>
          <p:nvPr/>
        </p:nvSpPr>
        <p:spPr bwMode="auto">
          <a:xfrm>
            <a:off x="6772275" y="1844675"/>
            <a:ext cx="2401888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 Cyr" panose="02020603050405020304" pitchFamily="18" charset="0"/>
              </a:rPr>
              <a:t>ч.1 ст. 20.25 КоАП РФ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0">
                <a:latin typeface="Times New Roman Cyr" panose="02020603050405020304" pitchFamily="18" charset="0"/>
              </a:rPr>
              <a:t>Неуплата административного штрафа в срок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400" b="0">
              <a:latin typeface="Times New Roman Cyr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 Cyr" panose="02020603050405020304" pitchFamily="18" charset="0"/>
              </a:rPr>
              <a:t>14</a:t>
            </a:r>
            <a:r>
              <a:rPr lang="ru-RU" altLang="ru-RU" sz="1400" b="0">
                <a:latin typeface="Times New Roman Cyr" panose="02020603050405020304" pitchFamily="18" charset="0"/>
              </a:rPr>
              <a:t> протоколов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400" b="0">
              <a:latin typeface="Times New Roman Cyr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0">
                <a:latin typeface="Times New Roman Cyr" panose="02020603050405020304" pitchFamily="18" charset="0"/>
              </a:rPr>
              <a:t>По всем направленным материалам судами приняты решения о привлечении к административной ответственности на сумму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 Cyr" panose="02020603050405020304" pitchFamily="18" charset="0"/>
              </a:rPr>
              <a:t>280 000 рублей.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b="0">
              <a:latin typeface="Times New Roman Cyr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>
              <a:latin typeface="Times New Roman Cyr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>
              <a:latin typeface="Times New Roman Cyr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Диаграмма 1"/>
          <p:cNvGraphicFramePr>
            <a:graphicFrameLocks/>
          </p:cNvGraphicFramePr>
          <p:nvPr/>
        </p:nvGraphicFramePr>
        <p:xfrm>
          <a:off x="560388" y="1362075"/>
          <a:ext cx="8310562" cy="485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r:id="rId3" imgW="8309568" imgH="4858933" progId="Excel.Chart.8">
                  <p:embed/>
                </p:oleObj>
              </mc:Choice>
              <mc:Fallback>
                <p:oleObj r:id="rId3" imgW="8309568" imgH="4858933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362075"/>
                        <a:ext cx="8310562" cy="485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979712" y="115888"/>
            <a:ext cx="6840438" cy="1384995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  <a:softEdge rad="635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Управлением Роспотребнадзора </a:t>
            </a:r>
          </a:p>
          <a:p>
            <a:pPr algn="ctr">
              <a:defRPr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За истекший период 2017 года уже применено 57 статей КоАП РФ из 96-ти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yr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yr" charset="-52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11781</TotalTime>
  <Words>1279</Words>
  <Application>Microsoft Office PowerPoint</Application>
  <PresentationFormat>Экран (4:3)</PresentationFormat>
  <Paragraphs>144</Paragraphs>
  <Slides>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Times New Roman Cyr</vt:lpstr>
      <vt:lpstr>Arial</vt:lpstr>
      <vt:lpstr>Times New Roman</vt:lpstr>
      <vt:lpstr>Courier New</vt:lpstr>
      <vt:lpstr>Wingdings</vt:lpstr>
      <vt:lpstr>Wingdings 2</vt:lpstr>
      <vt:lpstr>Arial Black</vt:lpstr>
      <vt:lpstr>Monotype Corsiva</vt:lpstr>
      <vt:lpstr>Оформление по умолчанию</vt:lpstr>
      <vt:lpstr>Диаграмма Microsoft Excel</vt:lpstr>
      <vt:lpstr> Правоприменительная практика Управления Роспотребнадзора по ХМАО – Югре   во 2 квартале 2017 года </vt:lpstr>
      <vt:lpstr>Презентация PowerPoint</vt:lpstr>
      <vt:lpstr>Презентация PowerPoint</vt:lpstr>
      <vt:lpstr>Структура внеплановых проверок  в 1 полугодии 2017 года всего проведено 855</vt:lpstr>
      <vt:lpstr>Презентация PowerPoint</vt:lpstr>
      <vt:lpstr>Презентация PowerPoint</vt:lpstr>
      <vt:lpstr>Презентация PowerPoint</vt:lpstr>
      <vt:lpstr>Наказания,  назначенные судами  за 1 и 2 квартал 2017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новеллы закона с 01 января 2017 года</vt:lpstr>
      <vt:lpstr>Виды мероприятий по профилактике нарушений юридическими лицами и индивидуальными предпринимателями обязательных требований  </vt:lpstr>
      <vt:lpstr> </vt:lpstr>
      <vt:lpstr>Презентация PowerPoint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- это процесс планирования, организации, мотивации и контроля, направленный на формулирование и достижение цели организации.</dc:title>
  <dc:creator>Шестопалов Н.В.</dc:creator>
  <cp:lastModifiedBy>Eвгений Бедель</cp:lastModifiedBy>
  <cp:revision>1015</cp:revision>
  <cp:lastPrinted>1999-09-08T08:05:45Z</cp:lastPrinted>
  <dcterms:created xsi:type="dcterms:W3CDTF">1997-10-27T07:01:14Z</dcterms:created>
  <dcterms:modified xsi:type="dcterms:W3CDTF">2019-03-07T09:14:00Z</dcterms:modified>
</cp:coreProperties>
</file>