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3"/>
  </p:notesMasterIdLst>
  <p:sldIdLst>
    <p:sldId id="256" r:id="rId3"/>
    <p:sldId id="272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71" r:id="rId12"/>
  </p:sldIdLst>
  <p:sldSz cx="9144000" cy="6858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73" autoAdjust="0"/>
  </p:normalViewPr>
  <p:slideViewPr>
    <p:cSldViewPr>
      <p:cViewPr>
        <p:scale>
          <a:sx n="81" d="100"/>
          <a:sy n="81" d="100"/>
        </p:scale>
        <p:origin x="-654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0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C9987-AE10-4685-9B5B-4577F1D5BB4C}" type="datetimeFigureOut">
              <a:rPr lang="en-US" smtClean="0"/>
              <a:pPr/>
              <a:t>4/14/2017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8454A-404F-4DF1-8F43-7DDF83BF3B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59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17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046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2169320"/>
          </a:xfrm>
        </p:spPr>
        <p:txBody>
          <a:bodyPr>
            <a:normAutofit/>
          </a:bodyPr>
          <a:lstStyle>
            <a:lvl1pPr marL="0" marR="36576" indent="0" algn="r">
              <a:spcBef>
                <a:spcPts val="0"/>
              </a:spcBef>
              <a:buNone/>
              <a:defRPr sz="240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1BF1CCF-7666-4D44-83CF-B1D9081B196F}" type="datetime1">
              <a:rPr lang="en-US" smtClean="0"/>
              <a:pPr/>
              <a:t>4/14/2017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14FD-1763-45C1-AED0-FF855CD2E095}" type="datetime1">
              <a:rPr lang="en-US" smtClean="0"/>
              <a:pPr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B317-6CCF-44A4-B99C-75730E0DA706}" type="datetime1">
              <a:rPr lang="en-US" smtClean="0"/>
              <a:pPr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BA6BE-7F97-411F-9CC5-5AB35133F2B3}" type="datetime1">
              <a:rPr lang="en-US" smtClean="0"/>
              <a:pPr/>
              <a:t>4/14/2017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362700"/>
            <a:ext cx="2133600" cy="304800"/>
          </a:xfrm>
        </p:spPr>
        <p:txBody>
          <a:bodyPr/>
          <a:lstStyle/>
          <a:p>
            <a:fld id="{4C3E4E52-550E-4B84-9D4F-14979F5A0D6E}" type="datetime1">
              <a:rPr lang="en-US" smtClean="0"/>
              <a:pPr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366669"/>
            <a:ext cx="4260056" cy="300831"/>
          </a:xfrm>
        </p:spPr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1A9FF-1E9C-4B66-B4A0-EADB765782FB}" type="datetime1">
              <a:rPr lang="en-US" smtClean="0"/>
              <a:pPr/>
              <a:t>4/14/2017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5957668"/>
          </a:xfrm>
        </p:spPr>
        <p:txBody>
          <a:bodyPr vert="vert270" anchor="b"/>
          <a:lstStyle>
            <a:lvl1pPr marL="0" algn="ctr">
              <a:defRPr sz="3300" b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2909668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2821276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2897476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350924"/>
            <a:ext cx="6858000" cy="28974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A02F-3A95-4944-9ABC-E1DA10A11467}" type="datetime1">
              <a:rPr lang="en-US" smtClean="0"/>
              <a:pPr/>
              <a:t>4/14/2017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7A8D-4D3E-4B4C-B199-3FF96543B789}" type="datetime1">
              <a:rPr lang="en-US" smtClean="0"/>
              <a:pPr/>
              <a:t>4/14/2017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7121-7AB3-44A9-B455-30D9FB40A79E}" type="datetime1">
              <a:rPr lang="en-US" smtClean="0"/>
              <a:pPr/>
              <a:t>4/14/2017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883105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883105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2836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7799-E3A9-4516-B428-D2DCE16620CD}" type="datetime1">
              <a:rPr lang="en-US" smtClean="0"/>
              <a:pPr/>
              <a:t>4/14/2017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097504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264834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638800"/>
            <a:ext cx="7333488" cy="6096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688B-20E5-4279-9389-143F269CFCDC}" type="datetime1">
              <a:rPr lang="en-US" smtClean="0"/>
              <a:pPr/>
              <a:t>4/14/2017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0410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46482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365748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ABAC977-30FA-477C-9A84-AFCB3E072BCA}" type="datetime1">
              <a:rPr lang="en-US" smtClean="0"/>
              <a:pPr/>
              <a:t>4/14/2017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366669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365748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96552" y="2852936"/>
            <a:ext cx="9252520" cy="129614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«О типовых нарушениях, выявленных при проведении контрольно-надзорных мероприятий в 1 квартале 2017 года»</a:t>
            </a:r>
            <a:endParaRPr lang="ru-RU" sz="3200" b="1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4549" y="4509120"/>
            <a:ext cx="8062912" cy="2169320"/>
          </a:xfrm>
        </p:spPr>
        <p:txBody>
          <a:bodyPr>
            <a:normAutofit/>
          </a:bodyPr>
          <a:lstStyle/>
          <a:p>
            <a:r>
              <a:rPr kumimoji="0" lang="ru-RU" sz="2000" kern="120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Н.В. Трусов</a:t>
            </a:r>
            <a:endParaRPr lang="ru-RU" sz="2000" noProof="0" dirty="0" smtClean="0"/>
          </a:p>
          <a:p>
            <a:r>
              <a:rPr lang="ru-RU" sz="2000" dirty="0" smtClean="0"/>
              <a:t>Заместитель начальника ОСН</a:t>
            </a:r>
            <a:endParaRPr kumimoji="0" lang="ru-RU" sz="2000" kern="120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kumimoji="0" lang="ru-RU" sz="2000" kern="120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Управления Роспотребнадзора по ХМАО - Югре</a:t>
            </a:r>
          </a:p>
          <a:p>
            <a:r>
              <a:rPr kumimoji="0" lang="ru-RU" sz="2000" kern="120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13 апреля 2017 г.</a:t>
            </a:r>
            <a:endParaRPr lang="ru-RU" sz="2000" noProof="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0"/>
            <a:ext cx="1512168" cy="15121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564904"/>
            <a:ext cx="8229600" cy="1104106"/>
          </a:xfrm>
        </p:spPr>
        <p:txBody>
          <a:bodyPr/>
          <a:lstStyle/>
          <a:p>
            <a:r>
              <a:rPr lang="ru-RU" noProof="0" dirty="0" smtClean="0">
                <a:solidFill>
                  <a:schemeClr val="accent3">
                    <a:lumMod val="50000"/>
                  </a:schemeClr>
                </a:solidFill>
              </a:rPr>
              <a:t>Благодарю за внимание!</a:t>
            </a:r>
            <a:endParaRPr lang="ru-RU" noProof="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7504" y="116633"/>
            <a:ext cx="8856984" cy="576064"/>
          </a:xfrm>
        </p:spPr>
        <p:txBody>
          <a:bodyPr>
            <a:noAutofit/>
          </a:bodyPr>
          <a:lstStyle/>
          <a:p>
            <a:pPr lvl="0" algn="ctr"/>
            <a:r>
              <a:rPr lang="ru-RU" altLang="ru-RU" sz="2000" b="1" dirty="0" smtClean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b="1" dirty="0" smtClean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b="1" dirty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b="1" dirty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b="1" dirty="0" smtClean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Типовые нарушения выявленные на объектах общественного питания</a:t>
            </a:r>
            <a:r>
              <a:rPr lang="ru-RU" altLang="ru-RU" sz="2000" dirty="0">
                <a:ln>
                  <a:noFill/>
                </a:ln>
                <a:solidFill>
                  <a:schemeClr val="tx1"/>
                </a:solidFill>
              </a:rPr>
              <a:t/>
            </a:r>
            <a:br>
              <a:rPr lang="ru-RU" altLang="ru-RU" sz="2000" dirty="0">
                <a:ln>
                  <a:noFill/>
                </a:ln>
                <a:solidFill>
                  <a:schemeClr val="tx1"/>
                </a:solidFill>
              </a:rPr>
            </a:br>
            <a:endParaRPr lang="ru-RU" sz="2000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07504" y="404664"/>
            <a:ext cx="8928992" cy="6336704"/>
          </a:xfrm>
        </p:spPr>
        <p:txBody>
          <a:bodyPr/>
          <a:lstStyle/>
          <a:p>
            <a:pPr algn="l"/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Всего объектов с выявленными нарушениями – 27.</a:t>
            </a:r>
          </a:p>
          <a:p>
            <a:pPr algn="l"/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Всего выявлено нарушений – 218, в том числе:</a:t>
            </a:r>
          </a:p>
          <a:p>
            <a:pPr algn="l"/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1. Нарушение требований обработки и хранения  столовой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посуды и 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приборов – 18 (8,6%);</a:t>
            </a:r>
          </a:p>
          <a:p>
            <a:pPr algn="l"/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2. Нарушение требований водоснабжения и водоотведения – 17 (7,8%);</a:t>
            </a:r>
          </a:p>
          <a:p>
            <a:pPr algn="l"/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3. Нарушение дезинфекционного режима – 16 (7,3%);</a:t>
            </a:r>
          </a:p>
          <a:p>
            <a:pPr algn="l"/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4. Нарушение требований к набору помещений -15 (6,9%);</a:t>
            </a:r>
          </a:p>
          <a:p>
            <a:pPr algn="l"/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5. Нарушение требований к отделке и содержанию помещений – 14 (6,4%);</a:t>
            </a:r>
          </a:p>
          <a:p>
            <a:pPr algn="l"/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6. – Нарушение условий хранения пищевой продукции – 13 (6,0%);</a:t>
            </a:r>
          </a:p>
          <a:p>
            <a:pPr algn="l"/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   - Нарушения ведения документации (журналов) - 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13 (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6,0%);</a:t>
            </a:r>
          </a:p>
          <a:p>
            <a:pPr algn="l"/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7. – Нарушение товарного соседства  - 11 (5%);</a:t>
            </a:r>
          </a:p>
          <a:p>
            <a:pPr algn="l"/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   - Проведение производственного контроля -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11 (5%);</a:t>
            </a:r>
          </a:p>
          <a:p>
            <a:pPr algn="l"/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8. Нарушение требований, предъявляемых к уборочному инвентарю и его хранению – 10 (4,9%);</a:t>
            </a:r>
          </a:p>
          <a:p>
            <a:pPr algn="l"/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9. – Нарушение требований, предъявляемых к разделочному инвентарю – 9 (4,0%);</a:t>
            </a:r>
          </a:p>
          <a:p>
            <a:pPr algn="l"/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   - Нарушение требований обращения с отходами - 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9 (4,0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%);</a:t>
            </a:r>
          </a:p>
          <a:p>
            <a:pPr algn="l"/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10. Нарушение поточности – 8 (3,7%);</a:t>
            </a:r>
          </a:p>
          <a:p>
            <a:pPr algn="l"/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11. Отсутствие маркировочных ярлыков – 7 (3,2%);</a:t>
            </a:r>
          </a:p>
          <a:p>
            <a:pPr algn="l"/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12. – Отсутствие бактерицидных ламп – 6 (2,8%);</a:t>
            </a:r>
          </a:p>
          <a:p>
            <a:pPr algn="l"/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     - Нарушение требований к вентиляции -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6 (2,8%);</a:t>
            </a:r>
          </a:p>
          <a:p>
            <a:pPr algn="l"/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      - Нарушение требований к вывеске -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6 (2,8%);</a:t>
            </a:r>
          </a:p>
          <a:p>
            <a:pPr algn="l"/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13. - Нарушение закона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№ 15-ФЗ «Об охране здоровья граждан от воздействия окружающего табачного дыма и последствий потребления табака»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 - 5 (2,3%);</a:t>
            </a:r>
          </a:p>
          <a:p>
            <a:pPr algn="l"/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      - Несвоевременное обучение и медицинский осмотр -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5 (2,3%);</a:t>
            </a:r>
          </a:p>
          <a:p>
            <a:pPr algn="l"/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      - Продукция и стекшим сроком годности -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5 (2,3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%);</a:t>
            </a:r>
          </a:p>
          <a:p>
            <a:pPr algn="l"/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14. Не проводится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дезинсекция и дератизация 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помещений – 4 (1,5);</a:t>
            </a:r>
          </a:p>
          <a:p>
            <a:pPr algn="l"/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15. - Меню отсутствуют необходимые сведения о блюде – 3 (1,4%);</a:t>
            </a:r>
          </a:p>
          <a:p>
            <a:pPr algn="l"/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    - </a:t>
            </a:r>
            <a:r>
              <a:rPr lang="ru-RU" sz="1400" dirty="0"/>
              <a:t>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П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родовольственное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сырье и пищевые продукты без документов, подтверждающих их качество и 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безопасность -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3 (1,4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%)</a:t>
            </a:r>
            <a:endParaRPr lang="ru-RU" sz="1400" dirty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endParaRPr lang="ru-RU" sz="1400" dirty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endParaRPr lang="ru-RU" sz="1400" dirty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endParaRPr lang="ru-RU" sz="15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endParaRPr lang="ru-RU" sz="1600" dirty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endParaRPr lang="ru-RU" sz="1600" dirty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endParaRPr lang="ru-RU" dirty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63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7504" y="116633"/>
            <a:ext cx="8856984" cy="576064"/>
          </a:xfrm>
        </p:spPr>
        <p:txBody>
          <a:bodyPr>
            <a:noAutofit/>
          </a:bodyPr>
          <a:lstStyle/>
          <a:p>
            <a:pPr lvl="0" algn="ctr"/>
            <a:r>
              <a:rPr lang="ru-RU" altLang="ru-RU" sz="2000" b="1" dirty="0" smtClean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b="1" dirty="0" smtClean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b="1" dirty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b="1" dirty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b="1" dirty="0" smtClean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Типовые нарушения выявленные в продовольственных магазинах</a:t>
            </a:r>
            <a:r>
              <a:rPr lang="ru-RU" altLang="ru-RU" sz="2000" dirty="0">
                <a:ln>
                  <a:noFill/>
                </a:ln>
                <a:solidFill>
                  <a:schemeClr val="tx1"/>
                </a:solidFill>
              </a:rPr>
              <a:t/>
            </a:r>
            <a:br>
              <a:rPr lang="ru-RU" altLang="ru-RU" sz="2000" dirty="0">
                <a:ln>
                  <a:noFill/>
                </a:ln>
                <a:solidFill>
                  <a:schemeClr val="tx1"/>
                </a:solidFill>
              </a:rPr>
            </a:br>
            <a:endParaRPr lang="ru-RU" sz="2000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07504" y="404664"/>
            <a:ext cx="8928992" cy="633670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</a:rPr>
              <a:t>Всего объектов с выявленными нарушениями – 55.</a:t>
            </a:r>
          </a:p>
          <a:p>
            <a:pPr algn="l"/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</a:rPr>
              <a:t>Всего выявлено нарушений – 231, в том числе:</a:t>
            </a:r>
          </a:p>
          <a:p>
            <a:pPr algn="l"/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</a:rPr>
              <a:t>1. Нарушение </a:t>
            </a:r>
            <a:r>
              <a:rPr lang="ru-RU" sz="1700" dirty="0">
                <a:solidFill>
                  <a:schemeClr val="accent3">
                    <a:lumMod val="50000"/>
                  </a:schemeClr>
                </a:solidFill>
              </a:rPr>
              <a:t>условий хранения пищевой </a:t>
            </a:r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</a:rPr>
              <a:t>продукции – 30 (13,0%); </a:t>
            </a:r>
          </a:p>
          <a:p>
            <a:pPr algn="l"/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</a:rPr>
              <a:t>2. Отсутствие этикеток (ярлыков) или </a:t>
            </a:r>
            <a:r>
              <a:rPr lang="ru-RU" sz="1700" dirty="0">
                <a:solidFill>
                  <a:schemeClr val="accent3">
                    <a:lumMod val="50000"/>
                  </a:schemeClr>
                </a:solidFill>
              </a:rPr>
              <a:t>наличия на этикетке (листе-вкладыше) информации, наносимой в соответствии с требованиями законодательства Российской Федерации, а также нормативной и технической </a:t>
            </a:r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</a:rPr>
              <a:t>документации – 25 (10,8%);</a:t>
            </a:r>
          </a:p>
          <a:p>
            <a:pPr algn="l"/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</a:rPr>
              <a:t>3. Отсутствие единообразных </a:t>
            </a:r>
            <a:r>
              <a:rPr lang="ru-RU" sz="1700" dirty="0">
                <a:solidFill>
                  <a:schemeClr val="accent3">
                    <a:lumMod val="50000"/>
                  </a:schemeClr>
                </a:solidFill>
              </a:rPr>
              <a:t>и четко оформленных </a:t>
            </a:r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</a:rPr>
              <a:t>ценников – 19 (8,2%);</a:t>
            </a:r>
          </a:p>
          <a:p>
            <a:pPr algn="l"/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</a:rPr>
              <a:t>4. – Реализация продукции </a:t>
            </a:r>
            <a:r>
              <a:rPr lang="ru-RU" sz="1700" dirty="0">
                <a:solidFill>
                  <a:schemeClr val="accent3">
                    <a:lumMod val="50000"/>
                  </a:schemeClr>
                </a:solidFill>
              </a:rPr>
              <a:t>и стекшим сроком </a:t>
            </a:r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</a:rPr>
              <a:t>годности – 17 (7,45);</a:t>
            </a:r>
          </a:p>
          <a:p>
            <a:pPr algn="l"/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</a:rPr>
              <a:t>   - На вывеске отсутствует необходимая информация - </a:t>
            </a:r>
            <a:r>
              <a:rPr lang="ru-RU" sz="1700" dirty="0">
                <a:solidFill>
                  <a:schemeClr val="accent3">
                    <a:lumMod val="50000"/>
                  </a:schemeClr>
                </a:solidFill>
              </a:rPr>
              <a:t>17 (7,45</a:t>
            </a:r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</a:rPr>
              <a:t>);</a:t>
            </a:r>
          </a:p>
          <a:p>
            <a:pPr algn="l"/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</a:rPr>
              <a:t>5. </a:t>
            </a:r>
            <a:r>
              <a:rPr lang="ru-RU" sz="1700" dirty="0">
                <a:solidFill>
                  <a:schemeClr val="accent3">
                    <a:lumMod val="50000"/>
                  </a:schemeClr>
                </a:solidFill>
              </a:rPr>
              <a:t>Нарушение закона № 15-ФЗ «Об охране здоровья граждан от воздействия окружающего табачного дыма и последствий потребления табака</a:t>
            </a:r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</a:rPr>
              <a:t>» - 16 (6,9%);</a:t>
            </a:r>
          </a:p>
          <a:p>
            <a:pPr algn="l"/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</a:rPr>
              <a:t>6. Несвоевременное </a:t>
            </a:r>
            <a:r>
              <a:rPr lang="ru-RU" sz="1700" dirty="0">
                <a:solidFill>
                  <a:schemeClr val="accent3">
                    <a:lumMod val="50000"/>
                  </a:schemeClr>
                </a:solidFill>
              </a:rPr>
              <a:t>обучение </a:t>
            </a:r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</a:rPr>
              <a:t>и/или </a:t>
            </a:r>
            <a:r>
              <a:rPr lang="ru-RU" sz="1700" dirty="0">
                <a:solidFill>
                  <a:schemeClr val="accent3">
                    <a:lumMod val="50000"/>
                  </a:schemeClr>
                </a:solidFill>
              </a:rPr>
              <a:t>медицинский </a:t>
            </a:r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</a:rPr>
              <a:t>осмотр – 13 (5,6%);</a:t>
            </a:r>
          </a:p>
          <a:p>
            <a:pPr algn="l"/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</a:rPr>
              <a:t>7. Нарушение требований, предъявляемых к санитарно одежде продавцов – 12 (5,2%);</a:t>
            </a:r>
          </a:p>
          <a:p>
            <a:pPr algn="l"/>
            <a:r>
              <a:rPr lang="ru-RU" sz="1700" dirty="0">
                <a:solidFill>
                  <a:schemeClr val="accent3">
                    <a:lumMod val="50000"/>
                  </a:schemeClr>
                </a:solidFill>
              </a:rPr>
              <a:t>8</a:t>
            </a:r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</a:rPr>
              <a:t>. - </a:t>
            </a:r>
            <a:r>
              <a:rPr lang="ru-RU" sz="1700" dirty="0">
                <a:solidFill>
                  <a:schemeClr val="accent3">
                    <a:lumMod val="50000"/>
                  </a:schemeClr>
                </a:solidFill>
              </a:rPr>
              <a:t>продовольственное сырье и пищевые продукты без документов, подтверждающих их качество и </a:t>
            </a:r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</a:rPr>
              <a:t>безопасность – 11 (4,8%);</a:t>
            </a:r>
          </a:p>
          <a:p>
            <a:pPr algn="l"/>
            <a:r>
              <a:rPr lang="ru-RU" sz="17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</a:rPr>
              <a:t>   - </a:t>
            </a:r>
            <a:r>
              <a:rPr lang="ru-RU" sz="1700" dirty="0">
                <a:solidFill>
                  <a:schemeClr val="accent3">
                    <a:lumMod val="50000"/>
                  </a:schemeClr>
                </a:solidFill>
              </a:rPr>
              <a:t>Нарушение требований водоснабжения и водоотведения – 11 (4,8%);</a:t>
            </a:r>
          </a:p>
          <a:p>
            <a:pPr algn="l"/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</a:rPr>
              <a:t>9. Нарушение </a:t>
            </a:r>
            <a:r>
              <a:rPr lang="ru-RU" sz="1700" dirty="0">
                <a:solidFill>
                  <a:schemeClr val="accent3">
                    <a:lumMod val="50000"/>
                  </a:schemeClr>
                </a:solidFill>
              </a:rPr>
              <a:t>товарного </a:t>
            </a:r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</a:rPr>
              <a:t>соседства – 9 (3,9%);</a:t>
            </a:r>
          </a:p>
          <a:p>
            <a:pPr algn="l"/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</a:rPr>
              <a:t>10. Проведение </a:t>
            </a:r>
            <a:r>
              <a:rPr lang="ru-RU" sz="1700" dirty="0">
                <a:solidFill>
                  <a:schemeClr val="accent3">
                    <a:lumMod val="50000"/>
                  </a:schemeClr>
                </a:solidFill>
              </a:rPr>
              <a:t>производственного контроля </a:t>
            </a:r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</a:rPr>
              <a:t> - 7 (3,0%);</a:t>
            </a:r>
          </a:p>
          <a:p>
            <a:pPr algn="l"/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</a:rPr>
              <a:t>11. Нарушение </a:t>
            </a:r>
            <a:r>
              <a:rPr lang="ru-RU" sz="1700" dirty="0">
                <a:solidFill>
                  <a:schemeClr val="accent3">
                    <a:lumMod val="50000"/>
                  </a:schemeClr>
                </a:solidFill>
              </a:rPr>
              <a:t>требований обращения с </a:t>
            </a:r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</a:rPr>
              <a:t>отходами – 6 (2,6%);</a:t>
            </a:r>
          </a:p>
          <a:p>
            <a:pPr algn="l"/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</a:rPr>
              <a:t>12. Реализация продукции, не отвечающей требованиям – 5 (2,2%); </a:t>
            </a:r>
            <a:endParaRPr lang="ru-RU" sz="1700" dirty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</a:rPr>
              <a:t>13. - Нарушение </a:t>
            </a:r>
            <a:r>
              <a:rPr lang="ru-RU" sz="1700" dirty="0">
                <a:solidFill>
                  <a:schemeClr val="accent3">
                    <a:lumMod val="50000"/>
                  </a:schemeClr>
                </a:solidFill>
              </a:rPr>
              <a:t>требований, предъявляемых к уборочному инвентарю и его хранению </a:t>
            </a:r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</a:rPr>
              <a:t>– 4 (1,7%);</a:t>
            </a:r>
          </a:p>
          <a:p>
            <a:pPr algn="l"/>
            <a:r>
              <a:rPr lang="ru-RU" sz="17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</a:rPr>
              <a:t>      - </a:t>
            </a:r>
            <a:r>
              <a:rPr lang="ru-RU" sz="1700" dirty="0">
                <a:solidFill>
                  <a:schemeClr val="accent3">
                    <a:lumMod val="50000"/>
                  </a:schemeClr>
                </a:solidFill>
              </a:rPr>
              <a:t>Нарушение требований к отделке </a:t>
            </a:r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</a:rPr>
              <a:t>помещений</a:t>
            </a:r>
            <a:r>
              <a:rPr lang="ru-RU" sz="1700" dirty="0">
                <a:solidFill>
                  <a:schemeClr val="accent3">
                    <a:lumMod val="50000"/>
                  </a:schemeClr>
                </a:solidFill>
              </a:rPr>
              <a:t> – 4 (1,7</a:t>
            </a:r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</a:rPr>
              <a:t>%);</a:t>
            </a:r>
          </a:p>
          <a:p>
            <a:pPr algn="l"/>
            <a:r>
              <a:rPr lang="ru-RU" sz="17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</a:rPr>
              <a:t>      - Реализация продукции, временно запрещенной постановлением </a:t>
            </a:r>
            <a:r>
              <a:rPr lang="ru-RU" sz="1700" dirty="0">
                <a:solidFill>
                  <a:schemeClr val="accent3">
                    <a:lumMod val="50000"/>
                  </a:schemeClr>
                </a:solidFill>
              </a:rPr>
              <a:t>– 4 (1,7%);</a:t>
            </a:r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</a:p>
          <a:p>
            <a:pPr algn="l"/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</a:rPr>
              <a:t>14. - Нарушение </a:t>
            </a:r>
            <a:r>
              <a:rPr lang="ru-RU" sz="1700" dirty="0">
                <a:solidFill>
                  <a:schemeClr val="accent3">
                    <a:lumMod val="50000"/>
                  </a:schemeClr>
                </a:solidFill>
              </a:rPr>
              <a:t>требований, предъявляемых к разделочному </a:t>
            </a:r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</a:rPr>
              <a:t>инвентарю – 3 (1,3%);</a:t>
            </a:r>
          </a:p>
          <a:p>
            <a:pPr algn="l"/>
            <a:r>
              <a:rPr lang="ru-RU" sz="17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</a:rPr>
              <a:t>     - Нарушение </a:t>
            </a:r>
            <a:r>
              <a:rPr lang="ru-RU" sz="1700" dirty="0">
                <a:solidFill>
                  <a:schemeClr val="accent3">
                    <a:lumMod val="50000"/>
                  </a:schemeClr>
                </a:solidFill>
              </a:rPr>
              <a:t>требований, предъявляемых к </a:t>
            </a:r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</a:rPr>
              <a:t>освещению - </a:t>
            </a:r>
            <a:r>
              <a:rPr lang="ru-RU" sz="1700" dirty="0">
                <a:solidFill>
                  <a:schemeClr val="accent3">
                    <a:lumMod val="50000"/>
                  </a:schemeClr>
                </a:solidFill>
              </a:rPr>
              <a:t>3 (1,3%);</a:t>
            </a:r>
          </a:p>
          <a:p>
            <a:pPr algn="l"/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</a:rPr>
              <a:t>      - Недостаточный набор помещений - </a:t>
            </a:r>
            <a:r>
              <a:rPr lang="ru-RU" sz="1700" dirty="0">
                <a:solidFill>
                  <a:schemeClr val="accent3">
                    <a:lumMod val="50000"/>
                  </a:schemeClr>
                </a:solidFill>
              </a:rPr>
              <a:t>3 (1,3</a:t>
            </a:r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</a:rPr>
              <a:t>%). </a:t>
            </a:r>
          </a:p>
          <a:p>
            <a:pPr algn="l"/>
            <a:endParaRPr lang="ru-RU" sz="1600" dirty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endParaRPr lang="ru-RU" sz="1600" dirty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endParaRPr lang="ru-RU" dirty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17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7504" y="116633"/>
            <a:ext cx="8856984" cy="576064"/>
          </a:xfrm>
        </p:spPr>
        <p:txBody>
          <a:bodyPr>
            <a:noAutofit/>
          </a:bodyPr>
          <a:lstStyle/>
          <a:p>
            <a:pPr lvl="0" algn="ctr"/>
            <a:r>
              <a:rPr lang="ru-RU" altLang="ru-RU" sz="2000" b="1" dirty="0" smtClean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b="1" dirty="0" smtClean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b="1" dirty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b="1" dirty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b="1" dirty="0" smtClean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Типовые нарушения выявленные в непродовольственных магазинах</a:t>
            </a:r>
            <a:r>
              <a:rPr lang="ru-RU" altLang="ru-RU" sz="2000" dirty="0">
                <a:ln>
                  <a:noFill/>
                </a:ln>
                <a:solidFill>
                  <a:schemeClr val="tx1"/>
                </a:solidFill>
              </a:rPr>
              <a:t/>
            </a:r>
            <a:br>
              <a:rPr lang="ru-RU" altLang="ru-RU" sz="2000" dirty="0">
                <a:ln>
                  <a:noFill/>
                </a:ln>
                <a:solidFill>
                  <a:schemeClr val="tx1"/>
                </a:solidFill>
              </a:rPr>
            </a:br>
            <a:endParaRPr lang="ru-RU" sz="2000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07504" y="404664"/>
            <a:ext cx="8928992" cy="633670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Всего объектов с выявленными нарушениями – 40.</a:t>
            </a: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Всего выявлено нарушений – 48, в том числе:</a:t>
            </a: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1. Нарушение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требований к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вывеске – 10 (25,0%);</a:t>
            </a: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2. Проведение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производственного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контроля – 9 (22,5%);</a:t>
            </a: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3. - Отсутствие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единообразных и четко оформленных ценников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- 6 (15,0%); </a:t>
            </a:r>
          </a:p>
          <a:p>
            <a:pPr algn="l"/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  - Реализация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продукции, временно запрещенной постановлением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- 6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(15,0%); </a:t>
            </a:r>
            <a:endParaRPr lang="ru-RU" sz="16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4. - Не доведение до сведения покупателя необходимую и достоверную информацию о товарах и их изготовителях, обеспечивающую возможность правильного выбора товаров – 4 (10,0%);</a:t>
            </a:r>
          </a:p>
          <a:p>
            <a:pPr algn="l"/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  - Несвоевременное прохождение медицинских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осмотр – 4 (10,0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%);</a:t>
            </a: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5. Отсутствие товарно-сопроводительной документации, подтверждающей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качество и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безопасность продукции – 3 (7,5%).</a:t>
            </a:r>
            <a:endParaRPr lang="ru-RU" sz="16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ru-RU" altLang="ru-RU" sz="1600" b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Типовые </a:t>
            </a: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нарушения выявленные в </a:t>
            </a:r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магазинах, реализующих смешанную продукцию </a:t>
            </a:r>
            <a:endParaRPr lang="ru-RU" sz="1600" dirty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Всего объектов с выявленными нарушениями –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14.</a:t>
            </a:r>
            <a:endParaRPr lang="ru-RU" sz="1600" dirty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Всего выявлено нарушений –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36,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в том числе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1. Нарушение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условий хранения пищевой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продукции – 8 (22,2%);</a:t>
            </a: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2. - Отсутствие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единообразных и четко оформленных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ценников – 3 (8,3%);</a:t>
            </a: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   -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Нарушение товарного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соседства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 – 3 (8,3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%);</a:t>
            </a:r>
          </a:p>
          <a:p>
            <a:pPr algn="l"/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  -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Нарушение требований к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вывеске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– 3 (8,3%);</a:t>
            </a: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   - Превышение ПДУ шума  –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3 (8,3%);</a:t>
            </a:r>
            <a:endParaRPr lang="ru-RU" sz="16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   -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Превышение ПДУ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вибрации 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– 3 (8,3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%);</a:t>
            </a: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3. -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Реализация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пищевой продукции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, не отвечающей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требованиям – 2 (5,6%);</a:t>
            </a:r>
          </a:p>
          <a:p>
            <a:pPr algn="l"/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  -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Недостаточный набор помещений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– 2 (5,6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%);</a:t>
            </a:r>
          </a:p>
          <a:p>
            <a:pPr algn="l"/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  - Реализация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продукции и стекшим сроком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годности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– 2 (5,6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%);</a:t>
            </a:r>
          </a:p>
          <a:p>
            <a:pPr algn="l"/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  -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Отсутствие этикеток (ярлыков) или наличия на этикетке (листе-вкладыше)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необходимой информации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– 2 (5,6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%);</a:t>
            </a: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   -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Нарушение требований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к водоснабжению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– 2 (5,6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%).  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85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7504" y="116633"/>
            <a:ext cx="8856984" cy="576064"/>
          </a:xfrm>
        </p:spPr>
        <p:txBody>
          <a:bodyPr>
            <a:noAutofit/>
          </a:bodyPr>
          <a:lstStyle/>
          <a:p>
            <a:pPr lvl="0" algn="ctr"/>
            <a:r>
              <a:rPr lang="ru-RU" altLang="ru-RU" sz="2000" b="1" dirty="0" smtClean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b="1" dirty="0" smtClean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b="1" dirty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b="1" dirty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b="1" dirty="0" smtClean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Типовые нарушения выявленные в образовательных организациях </a:t>
            </a:r>
            <a:r>
              <a:rPr lang="ru-RU" altLang="ru-RU" sz="2000" dirty="0">
                <a:ln>
                  <a:noFill/>
                </a:ln>
                <a:solidFill>
                  <a:schemeClr val="tx1"/>
                </a:solidFill>
              </a:rPr>
              <a:t/>
            </a:r>
            <a:br>
              <a:rPr lang="ru-RU" altLang="ru-RU" sz="2000" dirty="0">
                <a:ln>
                  <a:noFill/>
                </a:ln>
                <a:solidFill>
                  <a:schemeClr val="tx1"/>
                </a:solidFill>
              </a:rPr>
            </a:br>
            <a:endParaRPr lang="ru-RU" sz="2000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07504" y="404664"/>
            <a:ext cx="8928992" cy="6336704"/>
          </a:xfrm>
        </p:spPr>
        <p:txBody>
          <a:bodyPr>
            <a:normAutofit/>
          </a:bodyPr>
          <a:lstStyle/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Всего объектов с выявленными нарушениями – 51.</a:t>
            </a: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Всего выявлено нарушений – 294, в том числе:</a:t>
            </a: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1. - Мебель, оборудование, инвентарь не отвечают требованиям – 25 (8,5%); </a:t>
            </a: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   - отделка помещений и их содержание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не отвечают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требованиям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– 25 (8,5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%);</a:t>
            </a: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2. Не обеспечены условия для соблюдения личной гигиены детей – 24 (8,2%);</a:t>
            </a: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3. - Нарушение требований проведения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уборки и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дезинфекции – 20 (6,8%);</a:t>
            </a:r>
          </a:p>
          <a:p>
            <a:pPr algn="l"/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  - Качества воды не отвечает установленным требованиям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– 20 (6,8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%);</a:t>
            </a: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4. Нарушение требований к освещению помещений – 19 (6,5%);</a:t>
            </a: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5. Параметры микроклимата не соответствуют нормативам – 18 (6,1%);</a:t>
            </a: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6.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Н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есвоевременное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обучение и медицинский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осмотр – 16 (5,4%);</a:t>
            </a: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7. Нарушаются требования к системе вентиляции – 15 (5,1%);</a:t>
            </a: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8. Нарушения при организации питания – 12 (4,1%);</a:t>
            </a: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9. - Продовольственное сырье не отвечает требованиям – 9 (3,1%);</a:t>
            </a:r>
          </a:p>
          <a:p>
            <a:pPr algn="l"/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  - Нарушение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условий хранения пищевой продукции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9 (3,1%);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10.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Проведение производственного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контроля – 8 (2,7%);</a:t>
            </a: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11. Нарушение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требований обработки и хранения  столовой посуды и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приборов – 7 (2,4%);</a:t>
            </a: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12. - Нарушение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требований, предъявляемых к уборочному инвентарю и его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хранению – 6 (2,0%);</a:t>
            </a:r>
          </a:p>
          <a:p>
            <a:pPr algn="l"/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    - Площадь помещений и/или шкафчиков не соответствует списочному количеству детей -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6 (2,0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%);</a:t>
            </a:r>
          </a:p>
          <a:p>
            <a:pPr algn="l"/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    -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Не проводится дезинсекция и дератизация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помещений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- 6 (2,0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%);</a:t>
            </a: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13. - Расписание занятий не отвечает требованиям – 5 (1,7%);</a:t>
            </a:r>
          </a:p>
          <a:p>
            <a:pPr algn="l"/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    - Готовые блюда не соответствуют требованиям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– 5 (1,7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%).</a:t>
            </a:r>
          </a:p>
          <a:p>
            <a:pPr algn="l"/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26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7504" y="116633"/>
            <a:ext cx="8856984" cy="576064"/>
          </a:xfrm>
        </p:spPr>
        <p:txBody>
          <a:bodyPr>
            <a:noAutofit/>
          </a:bodyPr>
          <a:lstStyle/>
          <a:p>
            <a:pPr lvl="0" algn="ctr"/>
            <a:r>
              <a:rPr lang="ru-RU" altLang="ru-RU" sz="2000" b="1" dirty="0" smtClean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b="1" dirty="0" smtClean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b="1" dirty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b="1" dirty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b="1" dirty="0" smtClean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Типовые нарушения выявленные в лечебно-профилактических организациях </a:t>
            </a:r>
            <a:r>
              <a:rPr lang="ru-RU" altLang="ru-RU" sz="2000" dirty="0">
                <a:ln>
                  <a:noFill/>
                </a:ln>
                <a:solidFill>
                  <a:schemeClr val="tx1"/>
                </a:solidFill>
              </a:rPr>
              <a:t/>
            </a:r>
            <a:br>
              <a:rPr lang="ru-RU" altLang="ru-RU" sz="2000" dirty="0">
                <a:ln>
                  <a:noFill/>
                </a:ln>
                <a:solidFill>
                  <a:schemeClr val="tx1"/>
                </a:solidFill>
              </a:rPr>
            </a:br>
            <a:endParaRPr lang="ru-RU" sz="2000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07504" y="404664"/>
            <a:ext cx="8928992" cy="6336704"/>
          </a:xfrm>
        </p:spPr>
        <p:txBody>
          <a:bodyPr>
            <a:normAutofit/>
          </a:bodyPr>
          <a:lstStyle/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Всего объектов с выявленными нарушениями – 9.</a:t>
            </a: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Всего выявлено нарушений – 34, в том числе:</a:t>
            </a: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1.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Нарушение требований проведения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уборки, дезинфекционных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и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стерилизационных мероприятий – 7 (20,6%);</a:t>
            </a: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2. - Нарушение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требований к отделке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помещений – 4 (11,8%);</a:t>
            </a:r>
          </a:p>
          <a:p>
            <a:pPr algn="l"/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  - Нарушение требований при обращении с медицинскими отходами -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4 (11,8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%);</a:t>
            </a: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3. - Нарушения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требований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к бактерицидным (УФ) лампам – 3 (8,8%);</a:t>
            </a:r>
          </a:p>
          <a:p>
            <a:pPr algn="l"/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  - Проведение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производственного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контроля -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3 (8,8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%);</a:t>
            </a:r>
          </a:p>
          <a:p>
            <a:pPr algn="l"/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  -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Качества воды не отвечает установленным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требованиям - 3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(8,8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%);</a:t>
            </a: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4. - Медицинская мебель не отвечает требованиям – 2 (5,9%);</a:t>
            </a:r>
          </a:p>
          <a:p>
            <a:pPr algn="l"/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  - Нарушен требований при стирке мед. одежды -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2 (5,9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%);</a:t>
            </a:r>
          </a:p>
          <a:p>
            <a:pPr algn="l"/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  -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Нарушение требований водоснабжения и водоотведения - 2 (5,9%);</a:t>
            </a: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   - Несвоевременное прохождение медицинских осмотров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- 2 (5,9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%). </a:t>
            </a:r>
            <a:endParaRPr lang="ru-RU" sz="1600" dirty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endParaRPr lang="ru-RU" sz="1600" dirty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altLang="ru-RU" sz="1600" b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Типовые </a:t>
            </a: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нарушения выявленные в </a:t>
            </a:r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аптеках </a:t>
            </a:r>
          </a:p>
          <a:p>
            <a:pPr algn="ctr"/>
            <a:endParaRPr lang="ru-RU" sz="1600" dirty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Всего объектов с выявленными нарушениями –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2.</a:t>
            </a:r>
            <a:endParaRPr lang="ru-RU" sz="1600" dirty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Всего выявлено нарушений –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2,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в том числе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</a:p>
          <a:p>
            <a:pPr algn="l"/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- Отсутствие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единообразных и четко оформленных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ценников – 1 (50,0%);</a:t>
            </a: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- Необоснованный отказ в реализации препарат – 1 (50,0%);</a:t>
            </a:r>
          </a:p>
        </p:txBody>
      </p:sp>
    </p:spTree>
    <p:extLst>
      <p:ext uri="{BB962C8B-B14F-4D97-AF65-F5344CB8AC3E}">
        <p14:creationId xmlns:p14="http://schemas.microsoft.com/office/powerpoint/2010/main" val="74354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7504" y="116633"/>
            <a:ext cx="8856984" cy="576064"/>
          </a:xfrm>
        </p:spPr>
        <p:txBody>
          <a:bodyPr>
            <a:noAutofit/>
          </a:bodyPr>
          <a:lstStyle/>
          <a:p>
            <a:pPr lvl="0" algn="ctr"/>
            <a:r>
              <a:rPr lang="ru-RU" altLang="ru-RU" sz="2000" b="1" dirty="0" smtClean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b="1" dirty="0" smtClean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b="1" dirty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b="1" dirty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b="1" dirty="0" smtClean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Типовые нарушения выявленные в промышленных предприятиях </a:t>
            </a:r>
            <a:r>
              <a:rPr lang="ru-RU" altLang="ru-RU" sz="2000" dirty="0">
                <a:ln>
                  <a:noFill/>
                </a:ln>
                <a:solidFill>
                  <a:schemeClr val="tx1"/>
                </a:solidFill>
              </a:rPr>
              <a:t/>
            </a:r>
            <a:br>
              <a:rPr lang="ru-RU" altLang="ru-RU" sz="2000" dirty="0">
                <a:ln>
                  <a:noFill/>
                </a:ln>
                <a:solidFill>
                  <a:schemeClr val="tx1"/>
                </a:solidFill>
              </a:rPr>
            </a:br>
            <a:endParaRPr lang="ru-RU" sz="2000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07504" y="404664"/>
            <a:ext cx="8928992" cy="6336704"/>
          </a:xfrm>
        </p:spPr>
        <p:txBody>
          <a:bodyPr>
            <a:normAutofit/>
          </a:bodyPr>
          <a:lstStyle/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Всего объектов с выявленными нарушениями – 17.</a:t>
            </a: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Всего выявлено нарушений – 63, в том числе:</a:t>
            </a: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1. - Нарушение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требований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к прохождению медицинских осмотров – 7 (11,1%);</a:t>
            </a: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   - Бытовые помещения не отвечают требованиям - 7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(11,1%); </a:t>
            </a:r>
            <a:endParaRPr lang="ru-RU" sz="16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   - Нарушение требований к вентиляции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- 7 (11,1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%);</a:t>
            </a: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2.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Работники в полном объеме не обеспечиваются спецодеждой, средствами индивидуальной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защиты – 6 (9,5%);</a:t>
            </a: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3. -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Нарушение требований при обращении с медицинскими отходами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– 5 (7,9%);</a:t>
            </a:r>
          </a:p>
          <a:p>
            <a:pPr algn="l"/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  -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Проведение производственного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контроля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– 5 (7,9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%);</a:t>
            </a:r>
          </a:p>
          <a:p>
            <a:pPr algn="l"/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  -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Нарушение требований к освещению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помещений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– 5 (7,9%);</a:t>
            </a: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4. – Отсутствует паспорт канцерогеноопасного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производства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– 3 (4,8%);</a:t>
            </a:r>
          </a:p>
          <a:p>
            <a:pPr algn="l"/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  -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Нарушение требований водоснабжения и водоотведения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- 3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(4,8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%);</a:t>
            </a:r>
          </a:p>
          <a:p>
            <a:pPr algn="l"/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  - Содержание загрязняющих веществ в воздухе рабочей зоны выше ПДК - 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3 (4,8%);</a:t>
            </a: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altLang="ru-RU" sz="1600" b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Типовые </a:t>
            </a: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нарушения </a:t>
            </a:r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организациях, предоставляющих коммунальные услуги </a:t>
            </a:r>
          </a:p>
          <a:p>
            <a:pPr algn="ctr"/>
            <a:endParaRPr lang="ru-RU" sz="1600" dirty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Всего объектов с выявленными нарушениями –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18.</a:t>
            </a:r>
            <a:endParaRPr lang="ru-RU" sz="1600" dirty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Всего выявлено нарушений –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20,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в том числе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1. Уровень шума и/или вибрации в квартире выше ПДУ – 6 (30,0%);</a:t>
            </a: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2. Качество воды не отвечает требованиям – 5 (25,0%);</a:t>
            </a: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3.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Проведение производственного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контроля - 4 (20,0)%</a:t>
            </a: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3405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7504" y="116633"/>
            <a:ext cx="8856984" cy="576064"/>
          </a:xfrm>
        </p:spPr>
        <p:txBody>
          <a:bodyPr>
            <a:noAutofit/>
          </a:bodyPr>
          <a:lstStyle/>
          <a:p>
            <a:pPr lvl="0" algn="ctr"/>
            <a:r>
              <a:rPr lang="ru-RU" altLang="ru-RU" sz="2000" b="1" dirty="0" smtClean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b="1" dirty="0" smtClean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b="1" dirty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b="1" dirty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b="1" dirty="0" smtClean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Типовые нарушения выявленные в культурно-досуговых центрах</a:t>
            </a:r>
            <a:r>
              <a:rPr lang="ru-RU" altLang="ru-RU" sz="2000" dirty="0">
                <a:ln>
                  <a:noFill/>
                </a:ln>
                <a:solidFill>
                  <a:schemeClr val="tx1"/>
                </a:solidFill>
              </a:rPr>
              <a:t/>
            </a:r>
            <a:br>
              <a:rPr lang="ru-RU" altLang="ru-RU" sz="2000" dirty="0">
                <a:ln>
                  <a:noFill/>
                </a:ln>
                <a:solidFill>
                  <a:schemeClr val="tx1"/>
                </a:solidFill>
              </a:rPr>
            </a:br>
            <a:endParaRPr lang="ru-RU" sz="2000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07504" y="404664"/>
            <a:ext cx="8928992" cy="6336704"/>
          </a:xfrm>
        </p:spPr>
        <p:txBody>
          <a:bodyPr>
            <a:normAutofit/>
          </a:bodyPr>
          <a:lstStyle/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Всего объектов с выявленными нарушениями –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7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Всего выявлено нарушений – 16, в том числе:</a:t>
            </a: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1. Нарушение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требований водоснабжения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и/или водоотведения и качества воды  - 8 (50,0%);</a:t>
            </a: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2.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Параметры микроклимата не соответствуют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нормативам – 4 (25,0%);</a:t>
            </a: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3. -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Нарушение требований проведения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уборки и дезинфекции – 2 (12,5%);</a:t>
            </a:r>
          </a:p>
          <a:p>
            <a:pPr algn="l"/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  -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Нарушение требований, предъявляемых к уборочному инвентарю и его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хранению - 2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(12,5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%). </a:t>
            </a:r>
            <a:endParaRPr lang="ru-RU" sz="1600" dirty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endParaRPr lang="ru-RU" sz="16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Типовые </a:t>
            </a: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нарушения </a:t>
            </a:r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организациях социального обслуживания населения  </a:t>
            </a:r>
          </a:p>
          <a:p>
            <a:pPr algn="ctr"/>
            <a:endParaRPr lang="ru-RU" sz="1600" dirty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Всего объектов с выявленными нарушениями –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2.</a:t>
            </a:r>
            <a:endParaRPr lang="ru-RU" sz="1600" dirty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Всего выявлено нарушений –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14,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в том числе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1. - Нарушение требований в медицинском кабинете (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дез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. режим) – 2 (14,3%);</a:t>
            </a: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   - Нарушения требований на пищеблоке (отделка, посуда)  –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2 (14,3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%);</a:t>
            </a:r>
          </a:p>
          <a:p>
            <a:pPr algn="l"/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  -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Нарушение требований проведения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уборки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– 2 (14,3%);</a:t>
            </a:r>
            <a:endParaRPr lang="ru-RU" sz="16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2. -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проведение производственного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контроля – 1 (7,1%);</a:t>
            </a:r>
          </a:p>
          <a:p>
            <a:pPr algn="l"/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  - Качество воды не отвечает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требованиям – 1 (7,1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%);</a:t>
            </a:r>
          </a:p>
          <a:p>
            <a:pPr algn="l"/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 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- Параметры микроклимата не соответствуют нормативам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- 1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(7,1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%);</a:t>
            </a:r>
          </a:p>
          <a:p>
            <a:pPr algn="l"/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 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- Нарушение требований к освещению помещений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- 1 (7,1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%);</a:t>
            </a:r>
          </a:p>
          <a:p>
            <a:pPr algn="l"/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  - отделка не отвечает требованиям -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1 (7,1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%);</a:t>
            </a:r>
          </a:p>
          <a:p>
            <a:pPr algn="l"/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  - Нарушение требований при обращении с отходами -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1 (7,1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%). </a:t>
            </a:r>
            <a:endParaRPr lang="ru-RU" sz="1600" dirty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7638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856984" cy="792087"/>
          </a:xfrm>
        </p:spPr>
        <p:txBody>
          <a:bodyPr>
            <a:noAutofit/>
          </a:bodyPr>
          <a:lstStyle/>
          <a:p>
            <a:pPr lvl="0" algn="ctr"/>
            <a:r>
              <a:rPr lang="ru-RU" altLang="ru-RU" sz="2000" b="1" dirty="0" smtClean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b="1" dirty="0" smtClean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b="1" dirty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b="1" dirty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b="1" dirty="0" smtClean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Типовые нарушения выявленные на объектах производства пищевой продукции</a:t>
            </a:r>
            <a:r>
              <a:rPr lang="ru-RU" altLang="ru-RU" sz="2000" dirty="0">
                <a:ln>
                  <a:noFill/>
                </a:ln>
                <a:solidFill>
                  <a:schemeClr val="tx1"/>
                </a:solidFill>
              </a:rPr>
              <a:t/>
            </a:r>
            <a:br>
              <a:rPr lang="ru-RU" altLang="ru-RU" sz="2000" dirty="0">
                <a:ln>
                  <a:noFill/>
                </a:ln>
                <a:solidFill>
                  <a:schemeClr val="tx1"/>
                </a:solidFill>
              </a:rPr>
            </a:br>
            <a:endParaRPr lang="ru-RU" sz="2000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07504" y="620688"/>
            <a:ext cx="8928992" cy="6120680"/>
          </a:xfrm>
        </p:spPr>
        <p:txBody>
          <a:bodyPr>
            <a:normAutofit/>
          </a:bodyPr>
          <a:lstStyle/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Всего объектов с выявленными нарушениями – 6.</a:t>
            </a: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Всего выявлено нарушений – 22, в том числе:</a:t>
            </a: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1. Не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обеспечены условия для соблюдения личной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гигиены персонала – 5 (22,7%);</a:t>
            </a: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2. - Проведение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производственного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контроля –  3 (13,6%);</a:t>
            </a:r>
          </a:p>
          <a:p>
            <a:pPr algn="l"/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  - Недостаточный набор помещений -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3 (13,6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%);</a:t>
            </a:r>
          </a:p>
          <a:p>
            <a:pPr algn="l"/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  - Нарушаются требования обработки оборудования и инвентаря -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3 (13,6%);</a:t>
            </a: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3. Тара и оборудование не отвечают требованиям – 2 (9,1%);</a:t>
            </a:r>
          </a:p>
          <a:p>
            <a:pPr algn="l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4. – Размещение объекта – 1 (4,5%);</a:t>
            </a:r>
          </a:p>
          <a:p>
            <a:pPr algn="l"/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  - уровень вибрации выше ПДУ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– 1 (4,5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%);</a:t>
            </a:r>
          </a:p>
          <a:p>
            <a:pPr algn="l"/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  - Нарушение контроля технологического процесса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– 1 (4,5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%);</a:t>
            </a:r>
          </a:p>
          <a:p>
            <a:pPr algn="l"/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  -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нарушение условий хранения пищевой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продукции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– 1 (4,5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%);</a:t>
            </a:r>
          </a:p>
          <a:p>
            <a:pPr algn="l"/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  -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Нарушение требований при обращении с отходами – 1 (4,5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%);</a:t>
            </a:r>
          </a:p>
          <a:p>
            <a:pPr algn="l"/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  -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Качество воды не отвечает требованиям – 1 (4,5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%).</a:t>
            </a:r>
            <a:endParaRPr lang="ru-RU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78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6B55985-99B3-41D5-912D-A6EAD4152E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Предложения по продажам (презентация)</Template>
  <TotalTime>0</TotalTime>
  <Words>2019</Words>
  <Application>Microsoft Office PowerPoint</Application>
  <PresentationFormat>Экран (4:3)</PresentationFormat>
  <Paragraphs>191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«О типовых нарушениях, выявленных при проведении контрольно-надзорных мероприятий в 1 квартале 2017 года»</vt:lpstr>
      <vt:lpstr>  Типовые нарушения выявленные на объектах общественного питания </vt:lpstr>
      <vt:lpstr>  Типовые нарушения выявленные в продовольственных магазинах </vt:lpstr>
      <vt:lpstr>  Типовые нарушения выявленные в непродовольственных магазинах </vt:lpstr>
      <vt:lpstr>  Типовые нарушения выявленные в образовательных организациях  </vt:lpstr>
      <vt:lpstr>  Типовые нарушения выявленные в лечебно-профилактических организациях  </vt:lpstr>
      <vt:lpstr>  Типовые нарушения выявленные в промышленных предприятиях  </vt:lpstr>
      <vt:lpstr>  Типовые нарушения выявленные в культурно-досуговых центрах </vt:lpstr>
      <vt:lpstr>  Типовые нарушения выявленные на объектах производства пищевой продукции 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2015-02-26T07:46:39Z</dcterms:created>
  <dcterms:modified xsi:type="dcterms:W3CDTF">2017-04-14T10:42:05Z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TC102202139990</vt:lpwstr>
  </property>
</Properties>
</file>